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
  </p:notesMasterIdLst>
  <p:sldIdLst>
    <p:sldId id="256" r:id="rId3"/>
    <p:sldId id="257" r:id="rId5"/>
    <p:sldId id="258" r:id="rId6"/>
    <p:sldId id="259" r:id="rId7"/>
    <p:sldId id="260" r:id="rId8"/>
    <p:sldId id="261" r:id="rId9"/>
    <p:sldId id="262" r:id="rId10"/>
    <p:sldId id="263" r:id="rId11"/>
    <p:sldId id="264" r:id="rId12"/>
    <p:sldId id="265" r:id="rId13"/>
    <p:sldId id="266" r:id="rId14"/>
  </p:sldIdLst>
  <p:sldSz cx="9144000" cy="6858000"/>
  <p:notesSz cx="6858000" cy="9144000"/>
  <p:embeddedFontLst>
    <p:embeddedFont>
      <p:font typeface="Calibri" panose="020F0502020204030204"/>
      <p:regular r:id="rId18"/>
    </p:embeddedFont>
    <p:embeddedFont>
      <p:font typeface="Libre Franklin"/>
      <p:regular r:id="rId19"/>
    </p:embeddedFont>
    <p:embeddedFont>
      <p:font typeface="Alfa Slab One" panose="00000500000000000000"/>
      <p:regular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p:cViewPr varScale="1">
        <p:scale>
          <a:sx n="100" d="100"/>
          <a:sy n="100" d="100"/>
        </p:scale>
        <p:origin x="0" y="0"/>
      </p:cViewPr>
      <p:guideLst>
        <p:guide orient="horz" pos="2193"/>
        <p:guide pos="2902"/>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0" Type="http://schemas.openxmlformats.org/officeDocument/2006/relationships/font" Target="fonts/font3.fntdata"/><Relationship Id="rId2" Type="http://schemas.openxmlformats.org/officeDocument/2006/relationships/theme" Target="theme/theme1.xml"/><Relationship Id="rId19" Type="http://schemas.openxmlformats.org/officeDocument/2006/relationships/font" Target="fonts/font2.fntdata"/><Relationship Id="rId18" Type="http://schemas.openxmlformats.org/officeDocument/2006/relationships/font" Target="fonts/font1.fntdata"/><Relationship Id="rId17" Type="http://schemas.openxmlformats.org/officeDocument/2006/relationships/tableStyles" Target="tableStyles.xml"/><Relationship Id="rId16" Type="http://schemas.openxmlformats.org/officeDocument/2006/relationships/viewProps" Target="viewProps.xml"/><Relationship Id="rId15" Type="http://schemas.openxmlformats.org/officeDocument/2006/relationships/presProps" Target="presProps.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2" name="Shape 2"/>
        <p:cNvGrpSpPr/>
        <p:nvPr/>
      </p:nvGrpSpPr>
      <p:grpSpPr>
        <a:xfrm>
          <a:off x="0" y="0"/>
          <a:ext cx="0" cy="0"/>
          <a:chOff x="0" y="0"/>
          <a:chExt cx="0" cy="0"/>
        </a:xfrm>
      </p:grpSpPr>
      <p:sp>
        <p:nvSpPr>
          <p:cNvPr id="3" name="Google Shape;3;n"/>
          <p:cNvSpPr txBox="1"/>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marR="0" lvl="1"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R="0" lvl="2"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R="0" lvl="3"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R="0" lvl="4"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R="0" lvl="5"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R="0" lvl="6"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R="0" lvl="7"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R="0" lvl="8"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p:txBody>
      </p:sp>
      <p:sp>
        <p:nvSpPr>
          <p:cNvPr id="4" name="Google Shape;4;n"/>
          <p:cNvSpPr txBox="1"/>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marR="0" lvl="1"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R="0" lvl="2"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R="0" lvl="3"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R="0" lvl="4"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R="0" lvl="5"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R="0" lvl="6"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R="0" lvl="7"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R="0" lvl="8"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p:txBody>
      </p:sp>
      <p:sp>
        <p:nvSpPr>
          <p:cNvPr id="5" name="Google Shape;5;n"/>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marL="914400" marR="0" lvl="1" indent="-22860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L="1371600" marR="0" lvl="2" indent="-22860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L="1828800" marR="0" lvl="3" indent="-22860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L="2286000" marR="0" lvl="4" indent="-22860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L="2743200" marR="0" lvl="5" indent="-22860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L="3200400" marR="0" lvl="6" indent="-22860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L="3657600" marR="0" lvl="7" indent="-22860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L="4114800" marR="0" lvl="8" indent="-22860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p:txBody>
      </p:sp>
      <p:sp>
        <p:nvSpPr>
          <p:cNvPr id="7" name="Google Shape;7;n"/>
          <p:cNvSpPr txBox="1"/>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marR="0" lvl="1"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R="0" lvl="2"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R="0" lvl="3"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R="0" lvl="4"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R="0" lvl="5"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R="0" lvl="6"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R="0" lvl="7"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R="0" lvl="8"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p:txBody>
      </p:sp>
      <p:sp>
        <p:nvSpPr>
          <p:cNvPr id="8" name="Google Shape;8;n"/>
          <p:cNvSpPr txBox="1"/>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it-IT" sz="1200" b="0" i="0" u="none" strike="noStrike" cap="none">
                <a:solidFill>
                  <a:schemeClr val="dk1"/>
                </a:solidFill>
                <a:latin typeface="Calibri" panose="020F0502020204030204"/>
                <a:ea typeface="Calibri" panose="020F0502020204030204"/>
                <a:cs typeface="Calibri" panose="020F0502020204030204"/>
                <a:sym typeface="Calibri" panose="020F0502020204030204"/>
              </a:rPr>
            </a:fld>
            <a:endParaRPr sz="12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showMasterPhAnim="0" showMasterSp="0">
  <p:cSld>
    <p:spTree>
      <p:nvGrpSpPr>
        <p:cNvPr id="84" name="Shape 84"/>
        <p:cNvGrpSpPr/>
        <p:nvPr/>
      </p:nvGrpSpPr>
      <p:grpSpPr>
        <a:xfrm>
          <a:off x="0" y="0"/>
          <a:ext cx="0" cy="0"/>
          <a:chOff x="0" y="0"/>
          <a:chExt cx="0" cy="0"/>
        </a:xfrm>
      </p:grpSpPr>
      <p:sp>
        <p:nvSpPr>
          <p:cNvPr id="85" name="Google Shape;85;p1:notes"/>
          <p:cNvSpPr txBox="1"/>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86" name="Google Shape;86;p1: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PhAnim="0" showMasterSp="0">
  <p:cSld>
    <p:spTree>
      <p:nvGrpSpPr>
        <p:cNvPr id="94" name="Shape 94"/>
        <p:cNvGrpSpPr/>
        <p:nvPr/>
      </p:nvGrpSpPr>
      <p:grpSpPr>
        <a:xfrm>
          <a:off x="0" y="0"/>
          <a:ext cx="0" cy="0"/>
          <a:chOff x="0" y="0"/>
          <a:chExt cx="0" cy="0"/>
        </a:xfrm>
      </p:grpSpPr>
      <p:sp>
        <p:nvSpPr>
          <p:cNvPr id="95" name="Google Shape;95;p2: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 name="Google Shape;96;p2:notes"/>
          <p:cNvSpPr txBox="1"/>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it-IT"/>
              <a:t>Hi! My name’s Salvatore Macaluso, I live in Corleone …. In Sicily!</a:t>
            </a:r>
            <a:endParaRPr lang="it-IT"/>
          </a:p>
        </p:txBody>
      </p:sp>
      <p:sp>
        <p:nvSpPr>
          <p:cNvPr id="97" name="Google Shape;97;p2:notes"/>
          <p:cNvSpPr txBox="1"/>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t-I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PhAnim="0" showMasterSp="0">
  <p:cSld>
    <p:spTree>
      <p:nvGrpSpPr>
        <p:cNvPr id="107" name="Shape 107"/>
        <p:cNvGrpSpPr/>
        <p:nvPr/>
      </p:nvGrpSpPr>
      <p:grpSpPr>
        <a:xfrm>
          <a:off x="0" y="0"/>
          <a:ext cx="0" cy="0"/>
          <a:chOff x="0" y="0"/>
          <a:chExt cx="0" cy="0"/>
        </a:xfrm>
      </p:grpSpPr>
      <p:sp>
        <p:nvSpPr>
          <p:cNvPr id="108" name="Google Shape;108;p3:notes"/>
          <p:cNvSpPr txBox="1"/>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09" name="Google Shape;109;p3: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PhAnim="0" showMasterSp="0">
  <p:cSld>
    <p:spTree>
      <p:nvGrpSpPr>
        <p:cNvPr id="119" name="Shape 119"/>
        <p:cNvGrpSpPr/>
        <p:nvPr/>
      </p:nvGrpSpPr>
      <p:grpSpPr>
        <a:xfrm>
          <a:off x="0" y="0"/>
          <a:ext cx="0" cy="0"/>
          <a:chOff x="0" y="0"/>
          <a:chExt cx="0" cy="0"/>
        </a:xfrm>
      </p:grpSpPr>
      <p:sp>
        <p:nvSpPr>
          <p:cNvPr id="120" name="Google Shape;120;p4:notes"/>
          <p:cNvSpPr txBox="1"/>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21" name="Google Shape;121;p4: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PhAnim="0" showMasterSp="0">
  <p:cSld>
    <p:spTree>
      <p:nvGrpSpPr>
        <p:cNvPr id="127" name="Shape 127"/>
        <p:cNvGrpSpPr/>
        <p:nvPr/>
      </p:nvGrpSpPr>
      <p:grpSpPr>
        <a:xfrm>
          <a:off x="0" y="0"/>
          <a:ext cx="0" cy="0"/>
          <a:chOff x="0" y="0"/>
          <a:chExt cx="0" cy="0"/>
        </a:xfrm>
      </p:grpSpPr>
      <p:sp>
        <p:nvSpPr>
          <p:cNvPr id="128" name="Google Shape;128;p5: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p5:notes"/>
          <p:cNvSpPr txBox="1"/>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p>
        </p:txBody>
      </p:sp>
      <p:sp>
        <p:nvSpPr>
          <p:cNvPr id="130" name="Google Shape;130;p5:notes"/>
          <p:cNvSpPr txBox="1"/>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t-IT"/>
            </a:fld>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PhAnim="0" showMasterSp="0">
  <p:cSld>
    <p:spTree>
      <p:nvGrpSpPr>
        <p:cNvPr id="136" name="Shape 136"/>
        <p:cNvGrpSpPr/>
        <p:nvPr/>
      </p:nvGrpSpPr>
      <p:grpSpPr>
        <a:xfrm>
          <a:off x="0" y="0"/>
          <a:ext cx="0" cy="0"/>
          <a:chOff x="0" y="0"/>
          <a:chExt cx="0" cy="0"/>
        </a:xfrm>
      </p:grpSpPr>
      <p:sp>
        <p:nvSpPr>
          <p:cNvPr id="137" name="Google Shape;137;p6: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p6:notes"/>
          <p:cNvSpPr txBox="1"/>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sz="1200" b="1" i="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139" name="Google Shape;139;p6:notes"/>
          <p:cNvSpPr txBox="1"/>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t-IT"/>
            </a:fld>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PhAnim="0" showMasterSp="0">
  <p:cSld>
    <p:spTree>
      <p:nvGrpSpPr>
        <p:cNvPr id="151" name="Shape 151"/>
        <p:cNvGrpSpPr/>
        <p:nvPr/>
      </p:nvGrpSpPr>
      <p:grpSpPr>
        <a:xfrm>
          <a:off x="0" y="0"/>
          <a:ext cx="0" cy="0"/>
          <a:chOff x="0" y="0"/>
          <a:chExt cx="0" cy="0"/>
        </a:xfrm>
      </p:grpSpPr>
      <p:sp>
        <p:nvSpPr>
          <p:cNvPr id="152" name="Google Shape;152;p7:notes"/>
          <p:cNvSpPr txBox="1"/>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53" name="Google Shape;153;p7: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PhAnim="0" showMasterSp="0">
  <p:cSld>
    <p:spTree>
      <p:nvGrpSpPr>
        <p:cNvPr id="165" name="Shape 165"/>
        <p:cNvGrpSpPr/>
        <p:nvPr/>
      </p:nvGrpSpPr>
      <p:grpSpPr>
        <a:xfrm>
          <a:off x="0" y="0"/>
          <a:ext cx="0" cy="0"/>
          <a:chOff x="0" y="0"/>
          <a:chExt cx="0" cy="0"/>
        </a:xfrm>
      </p:grpSpPr>
      <p:sp>
        <p:nvSpPr>
          <p:cNvPr id="166" name="Google Shape;166;g2443a5727d6_0_13: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2443a5727d6_0_13:notes"/>
          <p:cNvSpPr txBox="1"/>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68" name="Google Shape;168;g2443a5727d6_0_13:notes"/>
          <p:cNvSpPr txBox="1"/>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t-IT"/>
            </a:fld>
            <a:endParaRPr 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PhAnim="0" showMasterSp="0">
  <p:cSld>
    <p:spTree>
      <p:nvGrpSpPr>
        <p:cNvPr id="176" name="Shape 176"/>
        <p:cNvGrpSpPr/>
        <p:nvPr/>
      </p:nvGrpSpPr>
      <p:grpSpPr>
        <a:xfrm>
          <a:off x="0" y="0"/>
          <a:ext cx="0" cy="0"/>
          <a:chOff x="0" y="0"/>
          <a:chExt cx="0" cy="0"/>
        </a:xfrm>
      </p:grpSpPr>
      <p:sp>
        <p:nvSpPr>
          <p:cNvPr id="177" name="Google Shape;177;g2443a5727d6_0_25: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2443a5727d6_0_25:notes"/>
          <p:cNvSpPr txBox="1"/>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79" name="Google Shape;179;g2443a5727d6_0_25:notes"/>
          <p:cNvSpPr txBox="1"/>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panose="020B0604020202020204"/>
              <a:buNone/>
            </a:pPr>
            <a:fld id="{00000000-1234-1234-1234-123412341234}" type="slidenum">
              <a:rPr lang="it-IT"/>
            </a:fld>
            <a:endParaRPr 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PhAnim="0" showMasterSp="0">
  <p:cSld>
    <p:spTree>
      <p:nvGrpSpPr>
        <p:cNvPr id="187" name="Shape 187"/>
        <p:cNvGrpSpPr/>
        <p:nvPr/>
      </p:nvGrpSpPr>
      <p:grpSpPr>
        <a:xfrm>
          <a:off x="0" y="0"/>
          <a:ext cx="0" cy="0"/>
          <a:chOff x="0" y="0"/>
          <a:chExt cx="0" cy="0"/>
        </a:xfrm>
      </p:grpSpPr>
      <p:sp>
        <p:nvSpPr>
          <p:cNvPr id="188" name="Google Shape;188;g244dc880c6c_0_7: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g244dc880c6c_0_7:notes"/>
          <p:cNvSpPr txBox="1"/>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90" name="Google Shape;190;g244dc880c6c_0_7:notes"/>
          <p:cNvSpPr txBox="1"/>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panose="020B0604020202020204"/>
              <a:buNone/>
            </a:pPr>
            <a:fld id="{00000000-1234-1234-1234-123412341234}" type="slidenum">
              <a:rPr lang="it-IT"/>
            </a:fld>
            <a:endParaRPr 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PhAnim="0" showMasterSp="0">
  <p:cSld>
    <p:spTree>
      <p:nvGrpSpPr>
        <p:cNvPr id="195" name="Shape 195"/>
        <p:cNvGrpSpPr/>
        <p:nvPr/>
      </p:nvGrpSpPr>
      <p:grpSpPr>
        <a:xfrm>
          <a:off x="0" y="0"/>
          <a:ext cx="0" cy="0"/>
          <a:chOff x="0" y="0"/>
          <a:chExt cx="0" cy="0"/>
        </a:xfrm>
      </p:grpSpPr>
      <p:sp>
        <p:nvSpPr>
          <p:cNvPr id="196" name="Google Shape;196;g24835449523_0_0: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24835449523_0_0:notes"/>
          <p:cNvSpPr txBox="1"/>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98" name="Google Shape;198;g24835449523_0_0:notes"/>
          <p:cNvSpPr txBox="1"/>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panose="020B0604020202020204"/>
              <a:buNone/>
            </a:pPr>
            <a:fld id="{00000000-1234-1234-1234-123412341234}" type="slidenum">
              <a:rPr lang="it-I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Diapositiva titolo">
  <p:cSld name="TITLE">
    <p:spTree>
      <p:nvGrpSpPr>
        <p:cNvPr id="15" name="Shape 15"/>
        <p:cNvGrpSpPr/>
        <p:nvPr/>
      </p:nvGrpSpPr>
      <p:grpSpPr>
        <a:xfrm>
          <a:off x="0" y="0"/>
          <a:ext cx="0" cy="0"/>
          <a:chOff x="0" y="0"/>
          <a:chExt cx="0" cy="0"/>
        </a:xfrm>
      </p:grpSpPr>
      <p:sp>
        <p:nvSpPr>
          <p:cNvPr id="16" name="Google Shape;16;p9"/>
          <p:cNvSpPr txBox="1"/>
          <p:nvPr>
            <p:ph type="ctrTitle"/>
          </p:nvPr>
        </p:nvSpPr>
        <p:spPr>
          <a:xfrm>
            <a:off x="685800" y="2130427"/>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9"/>
          <p:cNvSpPr txBox="1"/>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9"/>
          <p:cNvSpPr txBox="1"/>
          <p:nvPr>
            <p:ph type="dt" idx="10"/>
          </p:nvPr>
        </p:nvSpPr>
        <p:spPr>
          <a:xfrm>
            <a:off x="457200" y="6356352"/>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9"/>
          <p:cNvSpPr txBox="1"/>
          <p:nvPr>
            <p:ph type="ftr" idx="11"/>
          </p:nvPr>
        </p:nvSpPr>
        <p:spPr>
          <a:xfrm>
            <a:off x="3124200" y="6356352"/>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9"/>
          <p:cNvSpPr txBox="1"/>
          <p:nvPr>
            <p:ph type="sldNum" idx="12"/>
          </p:nvPr>
        </p:nvSpPr>
        <p:spPr>
          <a:xfrm>
            <a:off x="6553200" y="6356352"/>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fld>
            <a:endParaRPr lang="it-IT"/>
          </a:p>
        </p:txBody>
      </p:sp>
    </p:spTree>
  </p:cSld>
  <p:clrMapOvr>
    <a:masterClrMapping/>
  </p:clrMapOvr>
  <mc:AlternateContent xmlns:mc="http://schemas.openxmlformats.org/markup-compatibility/2006">
    <mc:Choice xmlns:p14="http://schemas.microsoft.com/office/powerpoint/2010/main" Requires="p14">
      <p:transition spd="slow" p14:dur="2700">
        <p:fade thruBlk="1"/>
      </p:transition>
    </mc:Choice>
    <mc:Fallback>
      <p:transition spd="slow">
        <p:fade thruBlk="1"/>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matchingName="Due contenuti">
  <p:cSld name="TWO_OBJECTS">
    <p:spTree>
      <p:nvGrpSpPr>
        <p:cNvPr id="21" name="Shape 21"/>
        <p:cNvGrpSpPr/>
        <p:nvPr/>
      </p:nvGrpSpPr>
      <p:grpSpPr>
        <a:xfrm>
          <a:off x="0" y="0"/>
          <a:ext cx="0" cy="0"/>
          <a:chOff x="0" y="0"/>
          <a:chExt cx="0" cy="0"/>
        </a:xfrm>
      </p:grpSpPr>
      <p:sp>
        <p:nvSpPr>
          <p:cNvPr id="22" name="Google Shape;22;p10"/>
          <p:cNvSpPr txBox="1"/>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10"/>
          <p:cNvSpPr txBox="1"/>
          <p:nvPr>
            <p:ph type="body" idx="1"/>
          </p:nvPr>
        </p:nvSpPr>
        <p:spPr>
          <a:xfrm>
            <a:off x="457200" y="1600202"/>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p:txBody>
      </p:sp>
      <p:sp>
        <p:nvSpPr>
          <p:cNvPr id="24" name="Google Shape;24;p10"/>
          <p:cNvSpPr txBox="1"/>
          <p:nvPr>
            <p:ph type="body" idx="2"/>
          </p:nvPr>
        </p:nvSpPr>
        <p:spPr>
          <a:xfrm>
            <a:off x="4648200" y="1600202"/>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p:txBody>
      </p:sp>
      <p:sp>
        <p:nvSpPr>
          <p:cNvPr id="25" name="Google Shape;25;p10"/>
          <p:cNvSpPr txBox="1"/>
          <p:nvPr>
            <p:ph type="dt" idx="10"/>
          </p:nvPr>
        </p:nvSpPr>
        <p:spPr>
          <a:xfrm>
            <a:off x="457200" y="6356352"/>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10"/>
          <p:cNvSpPr txBox="1"/>
          <p:nvPr>
            <p:ph type="ftr" idx="11"/>
          </p:nvPr>
        </p:nvSpPr>
        <p:spPr>
          <a:xfrm>
            <a:off x="3124200" y="6356352"/>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10"/>
          <p:cNvSpPr txBox="1"/>
          <p:nvPr>
            <p:ph type="sldNum" idx="12"/>
          </p:nvPr>
        </p:nvSpPr>
        <p:spPr>
          <a:xfrm>
            <a:off x="6553200" y="6356352"/>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fld>
            <a:endParaRPr lang="it-IT"/>
          </a:p>
        </p:txBody>
      </p:sp>
    </p:spTree>
  </p:cSld>
  <p:clrMapOvr>
    <a:masterClrMapping/>
  </p:clrMapOvr>
  <mc:AlternateContent xmlns:mc="http://schemas.openxmlformats.org/markup-compatibility/2006">
    <mc:Choice xmlns:p14="http://schemas.microsoft.com/office/powerpoint/2010/main" Requires="p14">
      <p:transition spd="slow" p14:dur="2700">
        <p:fade thruBlk="1"/>
      </p:transition>
    </mc:Choice>
    <mc:Fallback>
      <p:transition spd="slow">
        <p:fade thruBlk="1"/>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matchingName="Vuota">
  <p:cSld name="BLANK">
    <p:spTree>
      <p:nvGrpSpPr>
        <p:cNvPr id="28" name="Shape 28"/>
        <p:cNvGrpSpPr/>
        <p:nvPr/>
      </p:nvGrpSpPr>
      <p:grpSpPr>
        <a:xfrm>
          <a:off x="0" y="0"/>
          <a:ext cx="0" cy="0"/>
          <a:chOff x="0" y="0"/>
          <a:chExt cx="0" cy="0"/>
        </a:xfrm>
      </p:grpSpPr>
      <p:sp>
        <p:nvSpPr>
          <p:cNvPr id="29" name="Google Shape;29;p11"/>
          <p:cNvSpPr txBox="1"/>
          <p:nvPr>
            <p:ph type="dt" idx="10"/>
          </p:nvPr>
        </p:nvSpPr>
        <p:spPr>
          <a:xfrm>
            <a:off x="457200" y="6356352"/>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11"/>
          <p:cNvSpPr txBox="1"/>
          <p:nvPr>
            <p:ph type="ftr" idx="11"/>
          </p:nvPr>
        </p:nvSpPr>
        <p:spPr>
          <a:xfrm>
            <a:off x="3124200" y="6356352"/>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1"/>
          <p:cNvSpPr txBox="1"/>
          <p:nvPr>
            <p:ph type="sldNum" idx="12"/>
          </p:nvPr>
        </p:nvSpPr>
        <p:spPr>
          <a:xfrm>
            <a:off x="6553200" y="6356352"/>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fld>
            <a:endParaRPr lang="it-IT"/>
          </a:p>
        </p:txBody>
      </p:sp>
    </p:spTree>
  </p:cSld>
  <p:clrMapOvr>
    <a:masterClrMapping/>
  </p:clrMapOvr>
  <mc:AlternateContent xmlns:mc="http://schemas.openxmlformats.org/markup-compatibility/2006">
    <mc:Choice xmlns:p14="http://schemas.microsoft.com/office/powerpoint/2010/main" Requires="p14">
      <p:transition spd="slow" p14:dur="2700">
        <p:fade thruBlk="1"/>
      </p:transition>
    </mc:Choice>
    <mc:Fallback>
      <p:transition spd="slow">
        <p:fade thruBlk="1"/>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obj" matchingName="Titolo e contenuto">
  <p:cSld name="OBJECT">
    <p:spTree>
      <p:nvGrpSpPr>
        <p:cNvPr id="32" name="Shape 32"/>
        <p:cNvGrpSpPr/>
        <p:nvPr/>
      </p:nvGrpSpPr>
      <p:grpSpPr>
        <a:xfrm>
          <a:off x="0" y="0"/>
          <a:ext cx="0" cy="0"/>
          <a:chOff x="0" y="0"/>
          <a:chExt cx="0" cy="0"/>
        </a:xfrm>
      </p:grpSpPr>
      <p:sp>
        <p:nvSpPr>
          <p:cNvPr id="33" name="Google Shape;33;p12"/>
          <p:cNvSpPr txBox="1"/>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12"/>
          <p:cNvSpPr txBox="1"/>
          <p:nvPr>
            <p:ph type="body" idx="1"/>
          </p:nvPr>
        </p:nvSpPr>
        <p:spPr>
          <a:xfrm>
            <a:off x="457200" y="1600202"/>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p:txBody>
      </p:sp>
      <p:sp>
        <p:nvSpPr>
          <p:cNvPr id="35" name="Google Shape;35;p12"/>
          <p:cNvSpPr txBox="1"/>
          <p:nvPr>
            <p:ph type="dt" idx="10"/>
          </p:nvPr>
        </p:nvSpPr>
        <p:spPr>
          <a:xfrm>
            <a:off x="457200" y="6356352"/>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12"/>
          <p:cNvSpPr txBox="1"/>
          <p:nvPr>
            <p:ph type="ftr" idx="11"/>
          </p:nvPr>
        </p:nvSpPr>
        <p:spPr>
          <a:xfrm>
            <a:off x="3124200" y="6356352"/>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12"/>
          <p:cNvSpPr txBox="1"/>
          <p:nvPr>
            <p:ph type="sldNum" idx="12"/>
          </p:nvPr>
        </p:nvSpPr>
        <p:spPr>
          <a:xfrm>
            <a:off x="6553200" y="6356352"/>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fld>
            <a:endParaRPr lang="it-IT"/>
          </a:p>
        </p:txBody>
      </p:sp>
    </p:spTree>
  </p:cSld>
  <p:clrMapOvr>
    <a:masterClrMapping/>
  </p:clrMapOvr>
  <mc:AlternateContent xmlns:mc="http://schemas.openxmlformats.org/markup-compatibility/2006">
    <mc:Choice xmlns:p14="http://schemas.microsoft.com/office/powerpoint/2010/main" Requires="p14">
      <p:transition spd="slow" p14:dur="2700">
        <p:fade thruBlk="1"/>
      </p:transition>
    </mc:Choice>
    <mc:Fallback>
      <p:transition spd="slow">
        <p:fade thruBlk="1"/>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matchingName="Intestazione sezione">
  <p:cSld name="SECTION_HEADER">
    <p:spTree>
      <p:nvGrpSpPr>
        <p:cNvPr id="38" name="Shape 38"/>
        <p:cNvGrpSpPr/>
        <p:nvPr/>
      </p:nvGrpSpPr>
      <p:grpSpPr>
        <a:xfrm>
          <a:off x="0" y="0"/>
          <a:ext cx="0" cy="0"/>
          <a:chOff x="0" y="0"/>
          <a:chExt cx="0" cy="0"/>
        </a:xfrm>
      </p:grpSpPr>
      <p:sp>
        <p:nvSpPr>
          <p:cNvPr id="39" name="Google Shape;39;p13"/>
          <p:cNvSpPr txBox="1"/>
          <p:nvPr>
            <p:ph type="title"/>
          </p:nvPr>
        </p:nvSpPr>
        <p:spPr>
          <a:xfrm>
            <a:off x="722313" y="4406902"/>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panose="020F0502020204030204"/>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13"/>
          <p:cNvSpPr txBox="1"/>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p:txBody>
      </p:sp>
      <p:sp>
        <p:nvSpPr>
          <p:cNvPr id="41" name="Google Shape;41;p13"/>
          <p:cNvSpPr txBox="1"/>
          <p:nvPr>
            <p:ph type="dt" idx="10"/>
          </p:nvPr>
        </p:nvSpPr>
        <p:spPr>
          <a:xfrm>
            <a:off x="457200" y="6356352"/>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13"/>
          <p:cNvSpPr txBox="1"/>
          <p:nvPr>
            <p:ph type="ftr" idx="11"/>
          </p:nvPr>
        </p:nvSpPr>
        <p:spPr>
          <a:xfrm>
            <a:off x="3124200" y="6356352"/>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13"/>
          <p:cNvSpPr txBox="1"/>
          <p:nvPr>
            <p:ph type="sldNum" idx="12"/>
          </p:nvPr>
        </p:nvSpPr>
        <p:spPr>
          <a:xfrm>
            <a:off x="6553200" y="6356352"/>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fld>
            <a:endParaRPr lang="it-IT"/>
          </a:p>
        </p:txBody>
      </p:sp>
    </p:spTree>
  </p:cSld>
  <p:clrMapOvr>
    <a:masterClrMapping/>
  </p:clrMapOvr>
  <mc:AlternateContent xmlns:mc="http://schemas.openxmlformats.org/markup-compatibility/2006">
    <mc:Choice xmlns:p14="http://schemas.microsoft.com/office/powerpoint/2010/main" Requires="p14">
      <p:transition spd="slow" p14:dur="2700">
        <p:fade thruBlk="1"/>
      </p:transition>
    </mc:Choice>
    <mc:Fallback>
      <p:transition spd="slow">
        <p:fade thruBlk="1"/>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matchingName="Confronto">
  <p:cSld name="TWO_OBJECTS_WITH_TEXT">
    <p:spTree>
      <p:nvGrpSpPr>
        <p:cNvPr id="44" name="Shape 44"/>
        <p:cNvGrpSpPr/>
        <p:nvPr/>
      </p:nvGrpSpPr>
      <p:grpSpPr>
        <a:xfrm>
          <a:off x="0" y="0"/>
          <a:ext cx="0" cy="0"/>
          <a:chOff x="0" y="0"/>
          <a:chExt cx="0" cy="0"/>
        </a:xfrm>
      </p:grpSpPr>
      <p:sp>
        <p:nvSpPr>
          <p:cNvPr id="45" name="Google Shape;45;p14"/>
          <p:cNvSpPr txBox="1"/>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panose="020F0502020204030204"/>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14"/>
          <p:cNvSpPr txBox="1"/>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p:txBody>
      </p:sp>
      <p:sp>
        <p:nvSpPr>
          <p:cNvPr id="47" name="Google Shape;47;p14"/>
          <p:cNvSpPr txBox="1"/>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p:txBody>
      </p:sp>
      <p:sp>
        <p:nvSpPr>
          <p:cNvPr id="48" name="Google Shape;48;p14"/>
          <p:cNvSpPr txBox="1"/>
          <p:nvPr>
            <p:ph type="body" idx="3"/>
          </p:nvPr>
        </p:nvSpPr>
        <p:spPr>
          <a:xfrm>
            <a:off x="4645026"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p:txBody>
      </p:sp>
      <p:sp>
        <p:nvSpPr>
          <p:cNvPr id="49" name="Google Shape;49;p14"/>
          <p:cNvSpPr txBox="1"/>
          <p:nvPr>
            <p:ph type="body" idx="4"/>
          </p:nvPr>
        </p:nvSpPr>
        <p:spPr>
          <a:xfrm>
            <a:off x="4645026"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p:txBody>
      </p:sp>
      <p:sp>
        <p:nvSpPr>
          <p:cNvPr id="50" name="Google Shape;50;p14"/>
          <p:cNvSpPr txBox="1"/>
          <p:nvPr>
            <p:ph type="dt" idx="10"/>
          </p:nvPr>
        </p:nvSpPr>
        <p:spPr>
          <a:xfrm>
            <a:off x="457200" y="6356352"/>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14"/>
          <p:cNvSpPr txBox="1"/>
          <p:nvPr>
            <p:ph type="ftr" idx="11"/>
          </p:nvPr>
        </p:nvSpPr>
        <p:spPr>
          <a:xfrm>
            <a:off x="3124200" y="6356352"/>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4"/>
          <p:cNvSpPr txBox="1"/>
          <p:nvPr>
            <p:ph type="sldNum" idx="12"/>
          </p:nvPr>
        </p:nvSpPr>
        <p:spPr>
          <a:xfrm>
            <a:off x="6553200" y="6356352"/>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fld>
            <a:endParaRPr lang="it-IT"/>
          </a:p>
        </p:txBody>
      </p:sp>
    </p:spTree>
  </p:cSld>
  <p:clrMapOvr>
    <a:masterClrMapping/>
  </p:clrMapOvr>
  <mc:AlternateContent xmlns:mc="http://schemas.openxmlformats.org/markup-compatibility/2006">
    <mc:Choice xmlns:p14="http://schemas.microsoft.com/office/powerpoint/2010/main" Requires="p14">
      <p:transition spd="slow" p14:dur="2700">
        <p:fade thruBlk="1"/>
      </p:transition>
    </mc:Choice>
    <mc:Fallback>
      <p:transition spd="slow">
        <p:fade thruBlk="1"/>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matchingName="Solo titolo">
  <p:cSld name="TITLE_ONLY">
    <p:spTree>
      <p:nvGrpSpPr>
        <p:cNvPr id="53" name="Shape 53"/>
        <p:cNvGrpSpPr/>
        <p:nvPr/>
      </p:nvGrpSpPr>
      <p:grpSpPr>
        <a:xfrm>
          <a:off x="0" y="0"/>
          <a:ext cx="0" cy="0"/>
          <a:chOff x="0" y="0"/>
          <a:chExt cx="0" cy="0"/>
        </a:xfrm>
      </p:grpSpPr>
      <p:sp>
        <p:nvSpPr>
          <p:cNvPr id="54" name="Google Shape;54;p15"/>
          <p:cNvSpPr txBox="1"/>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15"/>
          <p:cNvSpPr txBox="1"/>
          <p:nvPr>
            <p:ph type="dt" idx="10"/>
          </p:nvPr>
        </p:nvSpPr>
        <p:spPr>
          <a:xfrm>
            <a:off x="457200" y="6356352"/>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15"/>
          <p:cNvSpPr txBox="1"/>
          <p:nvPr>
            <p:ph type="ftr" idx="11"/>
          </p:nvPr>
        </p:nvSpPr>
        <p:spPr>
          <a:xfrm>
            <a:off x="3124200" y="6356352"/>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15"/>
          <p:cNvSpPr txBox="1"/>
          <p:nvPr>
            <p:ph type="sldNum" idx="12"/>
          </p:nvPr>
        </p:nvSpPr>
        <p:spPr>
          <a:xfrm>
            <a:off x="6553200" y="6356352"/>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fld>
            <a:endParaRPr lang="it-IT"/>
          </a:p>
        </p:txBody>
      </p:sp>
    </p:spTree>
  </p:cSld>
  <p:clrMapOvr>
    <a:masterClrMapping/>
  </p:clrMapOvr>
  <mc:AlternateContent xmlns:mc="http://schemas.openxmlformats.org/markup-compatibility/2006">
    <mc:Choice xmlns:p14="http://schemas.microsoft.com/office/powerpoint/2010/main" Requires="p14">
      <p:transition spd="slow" p14:dur="2700">
        <p:fade thruBlk="1"/>
      </p:transition>
    </mc:Choice>
    <mc:Fallback>
      <p:transition spd="slow">
        <p:fade thruBlk="1"/>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matchingName="Contenuto con didascalia">
  <p:cSld name="OBJECT_WITH_CAPTION_TEXT">
    <p:spTree>
      <p:nvGrpSpPr>
        <p:cNvPr id="58" name="Shape 58"/>
        <p:cNvGrpSpPr/>
        <p:nvPr/>
      </p:nvGrpSpPr>
      <p:grpSpPr>
        <a:xfrm>
          <a:off x="0" y="0"/>
          <a:ext cx="0" cy="0"/>
          <a:chOff x="0" y="0"/>
          <a:chExt cx="0" cy="0"/>
        </a:xfrm>
      </p:grpSpPr>
      <p:sp>
        <p:nvSpPr>
          <p:cNvPr id="59" name="Google Shape;59;p16"/>
          <p:cNvSpPr txBox="1"/>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panose="020F0502020204030204"/>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16"/>
          <p:cNvSpPr txBox="1"/>
          <p:nvPr>
            <p:ph type="body" idx="1"/>
          </p:nvPr>
        </p:nvSpPr>
        <p:spPr>
          <a:xfrm>
            <a:off x="3575051" y="273052"/>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p:txBody>
      </p:sp>
      <p:sp>
        <p:nvSpPr>
          <p:cNvPr id="61" name="Google Shape;61;p16"/>
          <p:cNvSpPr txBox="1"/>
          <p:nvPr>
            <p:ph type="body" idx="2"/>
          </p:nvPr>
        </p:nvSpPr>
        <p:spPr>
          <a:xfrm>
            <a:off x="457200" y="1435102"/>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p:txBody>
      </p:sp>
      <p:sp>
        <p:nvSpPr>
          <p:cNvPr id="62" name="Google Shape;62;p16"/>
          <p:cNvSpPr txBox="1"/>
          <p:nvPr>
            <p:ph type="dt" idx="10"/>
          </p:nvPr>
        </p:nvSpPr>
        <p:spPr>
          <a:xfrm>
            <a:off x="457200" y="6356352"/>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6"/>
          <p:cNvSpPr txBox="1"/>
          <p:nvPr>
            <p:ph type="ftr" idx="11"/>
          </p:nvPr>
        </p:nvSpPr>
        <p:spPr>
          <a:xfrm>
            <a:off x="3124200" y="6356352"/>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16"/>
          <p:cNvSpPr txBox="1"/>
          <p:nvPr>
            <p:ph type="sldNum" idx="12"/>
          </p:nvPr>
        </p:nvSpPr>
        <p:spPr>
          <a:xfrm>
            <a:off x="6553200" y="6356352"/>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fld>
            <a:endParaRPr lang="it-IT"/>
          </a:p>
        </p:txBody>
      </p:sp>
    </p:spTree>
  </p:cSld>
  <p:clrMapOvr>
    <a:masterClrMapping/>
  </p:clrMapOvr>
  <mc:AlternateContent xmlns:mc="http://schemas.openxmlformats.org/markup-compatibility/2006">
    <mc:Choice xmlns:p14="http://schemas.microsoft.com/office/powerpoint/2010/main" Requires="p14">
      <p:transition spd="slow" p14:dur="2700">
        <p:fade thruBlk="1"/>
      </p:transition>
    </mc:Choice>
    <mc:Fallback>
      <p:transition spd="slow">
        <p:fade thruBlk="1"/>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matchingName="Immagine con didascalia">
  <p:cSld name="PICTURE_WITH_CAPTION_TEXT">
    <p:spTree>
      <p:nvGrpSpPr>
        <p:cNvPr id="65" name="Shape 65"/>
        <p:cNvGrpSpPr/>
        <p:nvPr/>
      </p:nvGrpSpPr>
      <p:grpSpPr>
        <a:xfrm>
          <a:off x="0" y="0"/>
          <a:ext cx="0" cy="0"/>
          <a:chOff x="0" y="0"/>
          <a:chExt cx="0" cy="0"/>
        </a:xfrm>
      </p:grpSpPr>
      <p:sp>
        <p:nvSpPr>
          <p:cNvPr id="66" name="Google Shape;66;p17"/>
          <p:cNvSpPr txBox="1"/>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panose="020F0502020204030204"/>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7"/>
          <p:cNvSpPr/>
          <p:nvPr>
            <p:ph type="pic" idx="2"/>
          </p:nvPr>
        </p:nvSpPr>
        <p:spPr>
          <a:xfrm>
            <a:off x="1792288" y="612775"/>
            <a:ext cx="5486400" cy="4114800"/>
          </a:xfrm>
          <a:prstGeom prst="rect">
            <a:avLst/>
          </a:prstGeom>
          <a:noFill/>
          <a:ln>
            <a:noFill/>
          </a:ln>
        </p:spPr>
      </p:sp>
      <p:sp>
        <p:nvSpPr>
          <p:cNvPr id="68" name="Google Shape;68;p17"/>
          <p:cNvSpPr txBox="1"/>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p:txBody>
      </p:sp>
      <p:sp>
        <p:nvSpPr>
          <p:cNvPr id="69" name="Google Shape;69;p17"/>
          <p:cNvSpPr txBox="1"/>
          <p:nvPr>
            <p:ph type="dt" idx="10"/>
          </p:nvPr>
        </p:nvSpPr>
        <p:spPr>
          <a:xfrm>
            <a:off x="457200" y="6356352"/>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7"/>
          <p:cNvSpPr txBox="1"/>
          <p:nvPr>
            <p:ph type="ftr" idx="11"/>
          </p:nvPr>
        </p:nvSpPr>
        <p:spPr>
          <a:xfrm>
            <a:off x="3124200" y="6356352"/>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7"/>
          <p:cNvSpPr txBox="1"/>
          <p:nvPr>
            <p:ph type="sldNum" idx="12"/>
          </p:nvPr>
        </p:nvSpPr>
        <p:spPr>
          <a:xfrm>
            <a:off x="6553200" y="6356352"/>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fld>
            <a:endParaRPr lang="it-IT"/>
          </a:p>
        </p:txBody>
      </p:sp>
    </p:spTree>
  </p:cSld>
  <p:clrMapOvr>
    <a:masterClrMapping/>
  </p:clrMapOvr>
  <mc:AlternateContent xmlns:mc="http://schemas.openxmlformats.org/markup-compatibility/2006">
    <mc:Choice xmlns:p14="http://schemas.microsoft.com/office/powerpoint/2010/main" Requires="p14">
      <p:transition spd="slow" p14:dur="2700">
        <p:fade thruBlk="1"/>
      </p:transition>
    </mc:Choice>
    <mc:Fallback>
      <p:transition spd="slow">
        <p:fade thruBlk="1"/>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matchingName="Titolo e testo verticale">
  <p:cSld name="VERTICAL_TEXT">
    <p:spTree>
      <p:nvGrpSpPr>
        <p:cNvPr id="72" name="Shape 72"/>
        <p:cNvGrpSpPr/>
        <p:nvPr/>
      </p:nvGrpSpPr>
      <p:grpSpPr>
        <a:xfrm>
          <a:off x="0" y="0"/>
          <a:ext cx="0" cy="0"/>
          <a:chOff x="0" y="0"/>
          <a:chExt cx="0" cy="0"/>
        </a:xfrm>
      </p:grpSpPr>
      <p:sp>
        <p:nvSpPr>
          <p:cNvPr id="73" name="Google Shape;73;p18"/>
          <p:cNvSpPr txBox="1"/>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8"/>
          <p:cNvSpPr txBox="1"/>
          <p:nvPr>
            <p:ph type="body" idx="1"/>
          </p:nvPr>
        </p:nvSpPr>
        <p:spPr>
          <a:xfrm rot="5400000">
            <a:off x="2309019" y="-251617"/>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p:txBody>
      </p:sp>
      <p:sp>
        <p:nvSpPr>
          <p:cNvPr id="75" name="Google Shape;75;p18"/>
          <p:cNvSpPr txBox="1"/>
          <p:nvPr>
            <p:ph type="dt" idx="10"/>
          </p:nvPr>
        </p:nvSpPr>
        <p:spPr>
          <a:xfrm>
            <a:off x="457200" y="6356352"/>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8"/>
          <p:cNvSpPr txBox="1"/>
          <p:nvPr>
            <p:ph type="ftr" idx="11"/>
          </p:nvPr>
        </p:nvSpPr>
        <p:spPr>
          <a:xfrm>
            <a:off x="3124200" y="6356352"/>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8"/>
          <p:cNvSpPr txBox="1"/>
          <p:nvPr>
            <p:ph type="sldNum" idx="12"/>
          </p:nvPr>
        </p:nvSpPr>
        <p:spPr>
          <a:xfrm>
            <a:off x="6553200" y="6356352"/>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fld>
            <a:endParaRPr lang="it-IT"/>
          </a:p>
        </p:txBody>
      </p:sp>
    </p:spTree>
  </p:cSld>
  <p:clrMapOvr>
    <a:masterClrMapping/>
  </p:clrMapOvr>
  <mc:AlternateContent xmlns:mc="http://schemas.openxmlformats.org/markup-compatibility/2006">
    <mc:Choice xmlns:p14="http://schemas.microsoft.com/office/powerpoint/2010/main" Requires="p14">
      <p:transition spd="slow" p14:dur="2700">
        <p:fade thruBlk="1"/>
      </p:transition>
    </mc:Choice>
    <mc:Fallback>
      <p:transition spd="slow">
        <p:fade thruBlk="1"/>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matchingName="Titolo e testo verticale">
  <p:cSld name="VERTICAL_TITLE_AND_VERTICAL_TEXT">
    <p:spTree>
      <p:nvGrpSpPr>
        <p:cNvPr id="78" name="Shape 78"/>
        <p:cNvGrpSpPr/>
        <p:nvPr/>
      </p:nvGrpSpPr>
      <p:grpSpPr>
        <a:xfrm>
          <a:off x="0" y="0"/>
          <a:ext cx="0" cy="0"/>
          <a:chOff x="0" y="0"/>
          <a:chExt cx="0" cy="0"/>
        </a:xfrm>
      </p:grpSpPr>
      <p:sp>
        <p:nvSpPr>
          <p:cNvPr id="79" name="Google Shape;79;p19"/>
          <p:cNvSpPr txBox="1"/>
          <p:nvPr>
            <p:ph type="title"/>
          </p:nvPr>
        </p:nvSpPr>
        <p:spPr>
          <a:xfrm rot="5400000">
            <a:off x="4732338" y="2171703"/>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9"/>
          <p:cNvSpPr txBox="1"/>
          <p:nvPr>
            <p:ph type="body" idx="1"/>
          </p:nvPr>
        </p:nvSpPr>
        <p:spPr>
          <a:xfrm rot="5400000">
            <a:off x="541338" y="190502"/>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p:txBody>
      </p:sp>
      <p:sp>
        <p:nvSpPr>
          <p:cNvPr id="81" name="Google Shape;81;p19"/>
          <p:cNvSpPr txBox="1"/>
          <p:nvPr>
            <p:ph type="dt" idx="10"/>
          </p:nvPr>
        </p:nvSpPr>
        <p:spPr>
          <a:xfrm>
            <a:off x="457200" y="6356352"/>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9"/>
          <p:cNvSpPr txBox="1"/>
          <p:nvPr>
            <p:ph type="ftr" idx="11"/>
          </p:nvPr>
        </p:nvSpPr>
        <p:spPr>
          <a:xfrm>
            <a:off x="3124200" y="6356352"/>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9"/>
          <p:cNvSpPr txBox="1"/>
          <p:nvPr>
            <p:ph type="sldNum" idx="12"/>
          </p:nvPr>
        </p:nvSpPr>
        <p:spPr>
          <a:xfrm>
            <a:off x="6553200" y="6356352"/>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fld>
            <a:endParaRPr lang="it-IT"/>
          </a:p>
        </p:txBody>
      </p:sp>
    </p:spTree>
  </p:cSld>
  <p:clrMapOvr>
    <a:masterClrMapping/>
  </p:clrMapOvr>
  <mc:AlternateContent xmlns:mc="http://schemas.openxmlformats.org/markup-compatibility/2006">
    <mc:Choice xmlns:p14="http://schemas.microsoft.com/office/powerpoint/2010/main" Requires="p14">
      <p:transition spd="slow" p14:dur="2700">
        <p:fade thruBlk="1"/>
      </p:transition>
    </mc:Choice>
    <mc:Fallback>
      <p:transition spd="slow">
        <p:fade thruBlk="1"/>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9" name="Shape 9"/>
        <p:cNvGrpSpPr/>
        <p:nvPr/>
      </p:nvGrpSpPr>
      <p:grpSpPr>
        <a:xfrm>
          <a:off x="0" y="0"/>
          <a:ext cx="0" cy="0"/>
          <a:chOff x="0" y="0"/>
          <a:chExt cx="0" cy="0"/>
        </a:xfrm>
      </p:grpSpPr>
      <p:sp>
        <p:nvSpPr>
          <p:cNvPr id="10" name="Google Shape;10;p8"/>
          <p:cNvSpPr txBox="1"/>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panose="020F0502020204030204"/>
              <a:buNone/>
              <a:defRPr sz="44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8"/>
          <p:cNvSpPr txBox="1"/>
          <p:nvPr>
            <p:ph type="body" idx="1"/>
          </p:nvPr>
        </p:nvSpPr>
        <p:spPr>
          <a:xfrm>
            <a:off x="457200" y="1600202"/>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panose="020B0604020202020204"/>
              <a:buChar char="•"/>
              <a:defRPr sz="3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marL="914400" marR="0" lvl="1" indent="-406400" algn="l" rtl="0">
              <a:spcBef>
                <a:spcPts val="560"/>
              </a:spcBef>
              <a:spcAft>
                <a:spcPts val="0"/>
              </a:spcAft>
              <a:buClr>
                <a:schemeClr val="dk1"/>
              </a:buClr>
              <a:buSzPts val="2800"/>
              <a:buFont typeface="Arial" panose="020B0604020202020204"/>
              <a:buChar char="–"/>
              <a:defRPr sz="2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L="1371600" marR="0" lvl="2" indent="-381000" algn="l" rtl="0">
              <a:spcBef>
                <a:spcPts val="480"/>
              </a:spcBef>
              <a:spcAft>
                <a:spcPts val="0"/>
              </a:spcAft>
              <a:buClr>
                <a:schemeClr val="dk1"/>
              </a:buClr>
              <a:buSzPts val="2400"/>
              <a:buFont typeface="Arial" panose="020B0604020202020204"/>
              <a:buChar char="•"/>
              <a:defRPr sz="24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L="1828800" marR="0" lvl="3" indent="-355600" algn="l" rtl="0">
              <a:spcBef>
                <a:spcPts val="400"/>
              </a:spcBef>
              <a:spcAft>
                <a:spcPts val="0"/>
              </a:spcAft>
              <a:buClr>
                <a:schemeClr val="dk1"/>
              </a:buClr>
              <a:buSzPts val="2000"/>
              <a:buFont typeface="Arial" panose="020B0604020202020204"/>
              <a:buChar char="–"/>
              <a:defRPr sz="2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L="2286000" marR="0" lvl="4" indent="-355600" algn="l" rtl="0">
              <a:spcBef>
                <a:spcPts val="400"/>
              </a:spcBef>
              <a:spcAft>
                <a:spcPts val="0"/>
              </a:spcAft>
              <a:buClr>
                <a:schemeClr val="dk1"/>
              </a:buClr>
              <a:buSzPts val="2000"/>
              <a:buFont typeface="Arial" panose="020B0604020202020204"/>
              <a:buChar char="»"/>
              <a:defRPr sz="2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L="2743200" marR="0" lvl="5" indent="-355600" algn="l" rtl="0">
              <a:spcBef>
                <a:spcPts val="400"/>
              </a:spcBef>
              <a:spcAft>
                <a:spcPts val="0"/>
              </a:spcAft>
              <a:buClr>
                <a:schemeClr val="dk1"/>
              </a:buClr>
              <a:buSzPts val="2000"/>
              <a:buFont typeface="Arial" panose="020B0604020202020204"/>
              <a:buChar char="•"/>
              <a:defRPr sz="2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L="3200400" marR="0" lvl="6" indent="-355600" algn="l" rtl="0">
              <a:spcBef>
                <a:spcPts val="400"/>
              </a:spcBef>
              <a:spcAft>
                <a:spcPts val="0"/>
              </a:spcAft>
              <a:buClr>
                <a:schemeClr val="dk1"/>
              </a:buClr>
              <a:buSzPts val="2000"/>
              <a:buFont typeface="Arial" panose="020B0604020202020204"/>
              <a:buChar char="•"/>
              <a:defRPr sz="2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L="3657600" marR="0" lvl="7" indent="-355600" algn="l" rtl="0">
              <a:spcBef>
                <a:spcPts val="400"/>
              </a:spcBef>
              <a:spcAft>
                <a:spcPts val="0"/>
              </a:spcAft>
              <a:buClr>
                <a:schemeClr val="dk1"/>
              </a:buClr>
              <a:buSzPts val="2000"/>
              <a:buFont typeface="Arial" panose="020B0604020202020204"/>
              <a:buChar char="•"/>
              <a:defRPr sz="2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L="4114800" marR="0" lvl="8" indent="-355600" algn="l" rtl="0">
              <a:spcBef>
                <a:spcPts val="400"/>
              </a:spcBef>
              <a:spcAft>
                <a:spcPts val="0"/>
              </a:spcAft>
              <a:buClr>
                <a:schemeClr val="dk1"/>
              </a:buClr>
              <a:buSzPts val="2000"/>
              <a:buFont typeface="Arial" panose="020B0604020202020204"/>
              <a:buChar char="•"/>
              <a:defRPr sz="2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p:txBody>
      </p:sp>
      <p:sp>
        <p:nvSpPr>
          <p:cNvPr id="12" name="Google Shape;12;p8"/>
          <p:cNvSpPr txBox="1"/>
          <p:nvPr>
            <p:ph type="dt" idx="10"/>
          </p:nvPr>
        </p:nvSpPr>
        <p:spPr>
          <a:xfrm>
            <a:off x="457200" y="6356352"/>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1pPr>
            <a:lvl2pPr marR="0" lvl="1"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R="0" lvl="2"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R="0" lvl="3"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R="0" lvl="4"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R="0" lvl="5"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R="0" lvl="6"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R="0" lvl="7"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R="0" lvl="8"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p:txBody>
      </p:sp>
      <p:sp>
        <p:nvSpPr>
          <p:cNvPr id="13" name="Google Shape;13;p8"/>
          <p:cNvSpPr txBox="1"/>
          <p:nvPr>
            <p:ph type="ftr" idx="11"/>
          </p:nvPr>
        </p:nvSpPr>
        <p:spPr>
          <a:xfrm>
            <a:off x="3124200" y="6356352"/>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1pPr>
            <a:lvl2pPr marR="0" lvl="1"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R="0" lvl="2"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R="0" lvl="3"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R="0" lvl="4"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R="0" lvl="5"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R="0" lvl="6"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R="0" lvl="7"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R="0" lvl="8"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p:txBody>
      </p:sp>
      <p:sp>
        <p:nvSpPr>
          <p:cNvPr id="14" name="Google Shape;14;p8"/>
          <p:cNvSpPr txBox="1"/>
          <p:nvPr>
            <p:ph type="sldNum" idx="12"/>
          </p:nvPr>
        </p:nvSpPr>
        <p:spPr>
          <a:xfrm>
            <a:off x="6553200" y="6356352"/>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1pPr>
            <a:lvl2pPr marL="0" marR="0" lvl="1" indent="0" algn="r" rtl="0">
              <a:spcBef>
                <a:spcPts val="0"/>
              </a:spcBef>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2pPr>
            <a:lvl3pPr marL="0" marR="0" lvl="2" indent="0" algn="r" rtl="0">
              <a:spcBef>
                <a:spcPts val="0"/>
              </a:spcBef>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3pPr>
            <a:lvl4pPr marL="0" marR="0" lvl="3" indent="0" algn="r" rtl="0">
              <a:spcBef>
                <a:spcPts val="0"/>
              </a:spcBef>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4pPr>
            <a:lvl5pPr marL="0" marR="0" lvl="4" indent="0" algn="r" rtl="0">
              <a:spcBef>
                <a:spcPts val="0"/>
              </a:spcBef>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5pPr>
            <a:lvl6pPr marL="0" marR="0" lvl="5" indent="0" algn="r" rtl="0">
              <a:spcBef>
                <a:spcPts val="0"/>
              </a:spcBef>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6pPr>
            <a:lvl7pPr marL="0" marR="0" lvl="6" indent="0" algn="r" rtl="0">
              <a:spcBef>
                <a:spcPts val="0"/>
              </a:spcBef>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7pPr>
            <a:lvl8pPr marL="0" marR="0" lvl="7" indent="0" algn="r" rtl="0">
              <a:spcBef>
                <a:spcPts val="0"/>
              </a:spcBef>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8pPr>
            <a:lvl9pPr marL="0" marR="0" lvl="8" indent="0" algn="r" rtl="0">
              <a:spcBef>
                <a:spcPts val="0"/>
              </a:spcBef>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9pPr>
          </a:lstStyle>
          <a:p>
            <a:pPr marL="0" lvl="0" indent="0" algn="r" rtl="0">
              <a:spcBef>
                <a:spcPts val="0"/>
              </a:spcBef>
              <a:spcAft>
                <a:spcPts val="0"/>
              </a:spcAft>
              <a:buNone/>
            </a:pPr>
            <a:fld id="{00000000-1234-1234-1234-123412341234}" type="slidenum">
              <a:rPr lang="it-IT"/>
            </a:fld>
            <a:endParaRPr lang="it-IT"/>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2700">
        <p:fade thruBlk="1"/>
      </p:transition>
    </mc:Choice>
    <mc:Fallback>
      <p:transition spd="slow">
        <p:fade thruBlk="1"/>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10.jpeg"/><Relationship Id="rId7" Type="http://schemas.openxmlformats.org/officeDocument/2006/relationships/image" Target="../media/image9.jpeg"/><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hyperlink" Target="http://it.wikipedia.org/wiki/File:Corleone-Stemma.png" TargetMode="External"/><Relationship Id="rId3" Type="http://schemas.openxmlformats.org/officeDocument/2006/relationships/image" Target="../media/image6.png"/><Relationship Id="rId2" Type="http://schemas.openxmlformats.org/officeDocument/2006/relationships/hyperlink" Target="http://it.wikipedia.org/wiki/File:Corleone-Gonfalone.png" TargetMode="External"/><Relationship Id="rId10" Type="http://schemas.openxmlformats.org/officeDocument/2006/relationships/notesSlide" Target="../notesSlides/notesSlide3.xml"/><Relationship Id="rId1" Type="http://schemas.openxmlformats.org/officeDocument/2006/relationships/image" Target="../media/image5.jpe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3.xml"/><Relationship Id="rId4" Type="http://schemas.openxmlformats.org/officeDocument/2006/relationships/image" Target="../media/image13.jpeg"/><Relationship Id="rId3" Type="http://schemas.openxmlformats.org/officeDocument/2006/relationships/hyperlink" Target="http://it.wikipedia.org/wiki/File:Santuario_Madonna_di_Tagliavia.jpg" TargetMode="External"/><Relationship Id="rId2" Type="http://schemas.openxmlformats.org/officeDocument/2006/relationships/image" Target="../media/image12.jpeg"/><Relationship Id="rId1" Type="http://schemas.openxmlformats.org/officeDocument/2006/relationships/image" Target="../media/image11.jpe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image" Target="../media/image15.jpeg"/><Relationship Id="rId1" Type="http://schemas.openxmlformats.org/officeDocument/2006/relationships/image" Target="../media/image14.jpeg"/></Relationships>
</file>

<file path=ppt/slides/_rels/slide6.xml.rels><?xml version="1.0" encoding="UTF-8" standalone="yes"?>
<Relationships xmlns="http://schemas.openxmlformats.org/package/2006/relationships"><Relationship Id="rId9" Type="http://schemas.openxmlformats.org/officeDocument/2006/relationships/notesSlide" Target="../notesSlides/notesSlide6.xml"/><Relationship Id="rId8" Type="http://schemas.openxmlformats.org/officeDocument/2006/relationships/slideLayout" Target="../slideLayouts/slideLayout4.xml"/><Relationship Id="rId7" Type="http://schemas.openxmlformats.org/officeDocument/2006/relationships/image" Target="../media/image21.jpeg"/><Relationship Id="rId6" Type="http://schemas.openxmlformats.org/officeDocument/2006/relationships/hyperlink" Target="https://translate.google.it/?hl=it" TargetMode="External"/><Relationship Id="rId5" Type="http://schemas.openxmlformats.org/officeDocument/2006/relationships/image" Target="../media/image20.jpeg"/><Relationship Id="rId4" Type="http://schemas.openxmlformats.org/officeDocument/2006/relationships/image" Target="../media/image19.jpeg"/><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8.xml"/><Relationship Id="rId4" Type="http://schemas.openxmlformats.org/officeDocument/2006/relationships/image" Target="../media/image25.png"/><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8.xml"/><Relationship Id="rId4" Type="http://schemas.openxmlformats.org/officeDocument/2006/relationships/image" Target="../media/image28.png"/><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hyperlink" Target="http://www.youtube.com/watch?v=JwZDGQD_gLU" TargetMode="Externa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8.xml"/><Relationship Id="rId1" Type="http://schemas.openxmlformats.org/officeDocument/2006/relationships/image" Target="../media/image29.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3.xml"/><Relationship Id="rId2" Type="http://schemas.openxmlformats.org/officeDocument/2006/relationships/image" Target="../media/image30.jpeg"/><Relationship Id="rId1" Type="http://schemas.openxmlformats.org/officeDocument/2006/relationships/hyperlink" Target="http://www.youtube.com/watch?v=X1SXU9YqWaA" TargetMode="Externa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1"/>
          <a:tile tx="0" ty="0" sx="100000" sy="100000" flip="none" algn="tl"/>
        </a:blipFill>
        <a:effectLst/>
      </p:bgPr>
    </p:bg>
    <p:spTree>
      <p:nvGrpSpPr>
        <p:cNvPr id="87" name="Shape 87"/>
        <p:cNvGrpSpPr/>
        <p:nvPr/>
      </p:nvGrpSpPr>
      <p:grpSpPr>
        <a:xfrm>
          <a:off x="0" y="0"/>
          <a:ext cx="0" cy="0"/>
          <a:chOff x="0" y="0"/>
          <a:chExt cx="0" cy="0"/>
        </a:xfrm>
      </p:grpSpPr>
      <p:sp>
        <p:nvSpPr>
          <p:cNvPr id="88" name="Google Shape;88;p1"/>
          <p:cNvSpPr txBox="1"/>
          <p:nvPr>
            <p:ph type="ctrTitle"/>
          </p:nvPr>
        </p:nvSpPr>
        <p:spPr>
          <a:xfrm>
            <a:off x="5436750" y="278250"/>
            <a:ext cx="3617400" cy="3401700"/>
          </a:xfrm>
          <a:prstGeom prst="rect">
            <a:avLst/>
          </a:prstGeom>
          <a:gradFill>
            <a:gsLst>
              <a:gs pos="0">
                <a:srgbClr val="2D5C97"/>
              </a:gs>
              <a:gs pos="80000">
                <a:srgbClr val="3C7AC5"/>
              </a:gs>
              <a:gs pos="100000">
                <a:srgbClr val="397BC9"/>
              </a:gs>
            </a:gsLst>
            <a:lin ang="16200000" scaled="0"/>
          </a:gradFill>
          <a:ln>
            <a:noFill/>
          </a:ln>
          <a:effectLst>
            <a:outerShdw blurRad="40000" dist="23000" dir="5400000" rotWithShape="0">
              <a:srgbClr val="000000">
                <a:alpha val="34901"/>
              </a:srgbClr>
            </a:outerShdw>
          </a:effectLst>
        </p:spPr>
        <p:txBody>
          <a:bodyPr spcFirstLastPara="1" wrap="square" lIns="91425" tIns="0" rIns="91425" bIns="0" anchor="ctr" anchorCtr="0">
            <a:spAutoFit/>
          </a:bodyPr>
          <a:lstStyle/>
          <a:p>
            <a:pPr marL="0" lvl="0" indent="0" algn="ctr" rtl="0">
              <a:spcBef>
                <a:spcPts val="0"/>
              </a:spcBef>
              <a:spcAft>
                <a:spcPts val="0"/>
              </a:spcAft>
              <a:buClr>
                <a:srgbClr val="C5D8F1"/>
              </a:buClr>
              <a:buSzPts val="4400"/>
              <a:buFont typeface="Calibri" panose="020F0502020204030204"/>
              <a:buNone/>
            </a:pPr>
            <a:r>
              <a:rPr lang="it-IT" sz="4000" b="1">
                <a:solidFill>
                  <a:srgbClr val="C5D8F1"/>
                </a:solidFill>
                <a:latin typeface="Calibri" panose="020F0502020204030204"/>
                <a:ea typeface="Calibri" panose="020F0502020204030204"/>
                <a:cs typeface="Calibri" panose="020F0502020204030204"/>
                <a:sym typeface="Calibri" panose="020F0502020204030204"/>
              </a:rPr>
              <a:t>Scuola Secondaria di Primo Grado </a:t>
            </a:r>
            <a:endParaRPr sz="4000" b="1">
              <a:solidFill>
                <a:srgbClr val="C5D8F1"/>
              </a:solidFill>
              <a:latin typeface="Calibri" panose="020F0502020204030204"/>
              <a:ea typeface="Calibri" panose="020F0502020204030204"/>
              <a:cs typeface="Calibri" panose="020F0502020204030204"/>
              <a:sym typeface="Calibri" panose="020F0502020204030204"/>
            </a:endParaRPr>
          </a:p>
          <a:p>
            <a:pPr marL="0" lvl="0" indent="0" algn="ctr" rtl="0">
              <a:spcBef>
                <a:spcPts val="0"/>
              </a:spcBef>
              <a:spcAft>
                <a:spcPts val="0"/>
              </a:spcAft>
              <a:buClr>
                <a:srgbClr val="C5D8F1"/>
              </a:buClr>
              <a:buSzPts val="4400"/>
              <a:buFont typeface="Calibri" panose="020F0502020204030204"/>
              <a:buNone/>
            </a:pPr>
            <a:r>
              <a:rPr lang="it-IT" sz="4000" b="1">
                <a:solidFill>
                  <a:srgbClr val="C5D8F1"/>
                </a:solidFill>
                <a:latin typeface="Calibri" panose="020F0502020204030204"/>
                <a:ea typeface="Calibri" panose="020F0502020204030204"/>
                <a:cs typeface="Calibri" panose="020F0502020204030204"/>
                <a:sym typeface="Calibri" panose="020F0502020204030204"/>
              </a:rPr>
              <a:t>G. Vasi  CORLEONE (PA)</a:t>
            </a:r>
            <a:endParaRPr sz="4000" b="1">
              <a:solidFill>
                <a:srgbClr val="C5D8F1"/>
              </a:solidFill>
              <a:latin typeface="Calibri" panose="020F0502020204030204"/>
              <a:ea typeface="Calibri" panose="020F0502020204030204"/>
              <a:cs typeface="Calibri" panose="020F0502020204030204"/>
              <a:sym typeface="Calibri" panose="020F0502020204030204"/>
            </a:endParaRPr>
          </a:p>
          <a:p>
            <a:pPr marL="0" lvl="0" indent="0" algn="ctr" rtl="0">
              <a:spcBef>
                <a:spcPts val="0"/>
              </a:spcBef>
              <a:spcAft>
                <a:spcPts val="0"/>
              </a:spcAft>
              <a:buClr>
                <a:srgbClr val="C5D8F1"/>
              </a:buClr>
              <a:buSzPts val="4400"/>
              <a:buFont typeface="Calibri" panose="020F0502020204030204"/>
              <a:buNone/>
            </a:pPr>
            <a:endParaRPr sz="2100" b="1">
              <a:solidFill>
                <a:srgbClr val="C5D8F1"/>
              </a:solidFill>
            </a:endParaRPr>
          </a:p>
        </p:txBody>
      </p:sp>
      <p:sp>
        <p:nvSpPr>
          <p:cNvPr id="89" name="Google Shape;89;p1"/>
          <p:cNvSpPr txBox="1"/>
          <p:nvPr>
            <p:ph type="subTitle" idx="1"/>
          </p:nvPr>
        </p:nvSpPr>
        <p:spPr>
          <a:xfrm>
            <a:off x="5501005" y="3938905"/>
            <a:ext cx="3553460" cy="2705735"/>
          </a:xfrm>
          <a:prstGeom prst="rect">
            <a:avLst/>
          </a:prstGeom>
          <a:gradFill>
            <a:gsLst>
              <a:gs pos="0">
                <a:srgbClr val="9FC3FF"/>
              </a:gs>
              <a:gs pos="35000">
                <a:srgbClr val="BDD5FF"/>
              </a:gs>
              <a:gs pos="100000">
                <a:srgbClr val="E4EEFF"/>
              </a:gs>
            </a:gsLst>
            <a:lin ang="16200000" scaled="0"/>
          </a:gradFill>
          <a:ln w="9525" cap="flat" cmpd="sng">
            <a:solidFill>
              <a:srgbClr val="4A7DBA"/>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normAutofit/>
          </a:bodyPr>
          <a:lstStyle/>
          <a:p>
            <a:pPr marL="0" lvl="0" indent="0" algn="l" rtl="0">
              <a:spcBef>
                <a:spcPts val="0"/>
              </a:spcBef>
              <a:spcAft>
                <a:spcPts val="0"/>
              </a:spcAft>
              <a:buClr>
                <a:srgbClr val="888888"/>
              </a:buClr>
              <a:buSzPts val="800"/>
              <a:buNone/>
            </a:pPr>
            <a:endParaRPr sz="800" b="1">
              <a:solidFill>
                <a:srgbClr val="F4F0E2"/>
              </a:solidFill>
            </a:endParaRPr>
          </a:p>
          <a:p>
            <a:pPr marL="0" lvl="0" indent="0" algn="l" rtl="0">
              <a:spcBef>
                <a:spcPts val="480"/>
              </a:spcBef>
              <a:spcAft>
                <a:spcPts val="0"/>
              </a:spcAft>
              <a:buClr>
                <a:srgbClr val="F4F0E2"/>
              </a:buClr>
              <a:buSzPts val="2400"/>
              <a:buNone/>
            </a:pPr>
            <a:r>
              <a:rPr lang="it-IT" sz="2400" b="1">
                <a:solidFill>
                  <a:srgbClr val="2D5C97"/>
                </a:solidFill>
                <a:latin typeface="Calibri" panose="020F0502020204030204"/>
                <a:ea typeface="Calibri" panose="020F0502020204030204"/>
                <a:cs typeface="Calibri" panose="020F0502020204030204"/>
                <a:sym typeface="Calibri" panose="020F0502020204030204"/>
              </a:rPr>
              <a:t>CONIGLIO DA</a:t>
            </a:r>
            <a:r>
              <a:rPr lang="it-IT" sz="2400" b="1">
                <a:solidFill>
                  <a:srgbClr val="2D5C97"/>
                </a:solidFill>
              </a:rPr>
              <a:t>NIELE</a:t>
            </a:r>
            <a:endParaRPr sz="2400" b="1">
              <a:solidFill>
                <a:srgbClr val="2D5C97"/>
              </a:solidFill>
            </a:endParaRPr>
          </a:p>
          <a:p>
            <a:pPr marL="0" lvl="0" indent="0" algn="l" rtl="0">
              <a:spcBef>
                <a:spcPts val="480"/>
              </a:spcBef>
              <a:spcAft>
                <a:spcPts val="0"/>
              </a:spcAft>
              <a:buClr>
                <a:srgbClr val="F4F0E2"/>
              </a:buClr>
              <a:buSzPts val="2400"/>
              <a:buNone/>
            </a:pPr>
            <a:r>
              <a:rPr lang="it-IT" sz="2400" b="1">
                <a:solidFill>
                  <a:srgbClr val="2D5C97"/>
                </a:solidFill>
                <a:latin typeface="Calibri" panose="020F0502020204030204"/>
                <a:ea typeface="Calibri" panose="020F0502020204030204"/>
                <a:cs typeface="Calibri" panose="020F0502020204030204"/>
                <a:sym typeface="Calibri" panose="020F0502020204030204"/>
              </a:rPr>
              <a:t>FERRANTELLO GIUSEPPE</a:t>
            </a:r>
            <a:endParaRPr sz="2400" b="1">
              <a:solidFill>
                <a:srgbClr val="2D5C97"/>
              </a:solidFill>
            </a:endParaRPr>
          </a:p>
          <a:p>
            <a:pPr marL="0" lvl="0" indent="0" algn="l" rtl="0">
              <a:spcBef>
                <a:spcPts val="480"/>
              </a:spcBef>
              <a:spcAft>
                <a:spcPts val="0"/>
              </a:spcAft>
              <a:buClr>
                <a:srgbClr val="F4F0E2"/>
              </a:buClr>
              <a:buSzPts val="2400"/>
              <a:buNone/>
            </a:pPr>
            <a:r>
              <a:rPr lang="it-IT" sz="2400" b="1">
                <a:solidFill>
                  <a:srgbClr val="2D5C97"/>
                </a:solidFill>
                <a:latin typeface="Calibri" panose="020F0502020204030204"/>
                <a:ea typeface="Calibri" panose="020F0502020204030204"/>
                <a:cs typeface="Calibri" panose="020F0502020204030204"/>
                <a:sym typeface="Calibri" panose="020F0502020204030204"/>
              </a:rPr>
              <a:t>MACALUSO  SALVATORE</a:t>
            </a:r>
            <a:endParaRPr sz="2400" b="1">
              <a:solidFill>
                <a:srgbClr val="2D5C97"/>
              </a:solidFill>
            </a:endParaRPr>
          </a:p>
          <a:p>
            <a:pPr marL="0" lvl="0" indent="0" algn="l" rtl="0">
              <a:spcBef>
                <a:spcPts val="480"/>
              </a:spcBef>
              <a:spcAft>
                <a:spcPts val="0"/>
              </a:spcAft>
              <a:buClr>
                <a:srgbClr val="F4F0E2"/>
              </a:buClr>
              <a:buSzPts val="2400"/>
              <a:buNone/>
            </a:pPr>
            <a:r>
              <a:rPr lang="it-IT" sz="2400" b="1">
                <a:solidFill>
                  <a:srgbClr val="2D5C97"/>
                </a:solidFill>
                <a:latin typeface="Calibri" panose="020F0502020204030204"/>
                <a:ea typeface="Calibri" panose="020F0502020204030204"/>
                <a:cs typeface="Calibri" panose="020F0502020204030204"/>
                <a:sym typeface="Calibri" panose="020F0502020204030204"/>
              </a:rPr>
              <a:t>RIINA GIUSEPPE</a:t>
            </a:r>
            <a:endParaRPr sz="2400" b="1">
              <a:solidFill>
                <a:srgbClr val="2D5C97"/>
              </a:solidFill>
            </a:endParaRPr>
          </a:p>
          <a:p>
            <a:pPr marL="0" lvl="0" indent="0" algn="l" rtl="0">
              <a:spcBef>
                <a:spcPts val="480"/>
              </a:spcBef>
              <a:spcAft>
                <a:spcPts val="0"/>
              </a:spcAft>
              <a:buClr>
                <a:srgbClr val="F4F0E2"/>
              </a:buClr>
              <a:buSzPts val="2400"/>
              <a:buNone/>
            </a:pPr>
            <a:r>
              <a:rPr lang="it-IT" sz="2400" b="1">
                <a:solidFill>
                  <a:srgbClr val="2D5C97"/>
                </a:solidFill>
                <a:latin typeface="Calibri" panose="020F0502020204030204"/>
                <a:ea typeface="Calibri" panose="020F0502020204030204"/>
                <a:cs typeface="Calibri" panose="020F0502020204030204"/>
                <a:sym typeface="Calibri" panose="020F0502020204030204"/>
              </a:rPr>
              <a:t>VERGA EMANUEL</a:t>
            </a:r>
            <a:endParaRPr sz="2400" b="1">
              <a:solidFill>
                <a:srgbClr val="2D5C97"/>
              </a:solidFill>
            </a:endParaRPr>
          </a:p>
        </p:txBody>
      </p:sp>
      <p:pic>
        <p:nvPicPr>
          <p:cNvPr id="90" name="Google Shape;90;p1" descr="download.jpeg"/>
          <p:cNvPicPr preferRelativeResize="0"/>
          <p:nvPr/>
        </p:nvPicPr>
        <p:blipFill rotWithShape="1">
          <a:blip r:embed="rId2"/>
          <a:srcRect/>
          <a:stretch>
            <a:fillRect/>
          </a:stretch>
        </p:blipFill>
        <p:spPr>
          <a:xfrm>
            <a:off x="357159" y="214292"/>
            <a:ext cx="4929222" cy="4175549"/>
          </a:xfrm>
          <a:prstGeom prst="rect">
            <a:avLst/>
          </a:prstGeom>
          <a:noFill/>
          <a:ln>
            <a:noFill/>
          </a:ln>
        </p:spPr>
      </p:pic>
      <p:pic>
        <p:nvPicPr>
          <p:cNvPr id="91" name="Google Shape;91;p1" descr="download (1).jpeg"/>
          <p:cNvPicPr preferRelativeResize="0"/>
          <p:nvPr/>
        </p:nvPicPr>
        <p:blipFill rotWithShape="1">
          <a:blip r:embed="rId3"/>
          <a:srcRect/>
          <a:stretch>
            <a:fillRect/>
          </a:stretch>
        </p:blipFill>
        <p:spPr>
          <a:xfrm>
            <a:off x="357159" y="3786190"/>
            <a:ext cx="4929222" cy="2858514"/>
          </a:xfrm>
          <a:prstGeom prst="rect">
            <a:avLst/>
          </a:prstGeom>
          <a:noFill/>
          <a:ln>
            <a:noFill/>
          </a:ln>
        </p:spPr>
      </p:pic>
      <p:cxnSp>
        <p:nvCxnSpPr>
          <p:cNvPr id="92" name="Google Shape;92;p1"/>
          <p:cNvCxnSpPr/>
          <p:nvPr/>
        </p:nvCxnSpPr>
        <p:spPr>
          <a:xfrm rot="5400000" flipH="1">
            <a:off x="1928800" y="4929205"/>
            <a:ext cx="1143000" cy="571500"/>
          </a:xfrm>
          <a:prstGeom prst="bentConnector3">
            <a:avLst>
              <a:gd name="adj1" fmla="val 50000"/>
            </a:avLst>
          </a:prstGeom>
          <a:noFill/>
          <a:ln w="57150" cap="flat" cmpd="sng">
            <a:solidFill>
              <a:srgbClr val="FF0000"/>
            </a:solidFill>
            <a:prstDash val="solid"/>
            <a:round/>
            <a:headEnd type="none" w="sm" len="sm"/>
            <a:tailEnd type="stealth" w="med" len="med"/>
          </a:ln>
        </p:spPr>
      </p:cxnSp>
      <p:sp>
        <p:nvSpPr>
          <p:cNvPr id="93" name="Google Shape;93;p1"/>
          <p:cNvSpPr/>
          <p:nvPr/>
        </p:nvSpPr>
        <p:spPr>
          <a:xfrm>
            <a:off x="285721" y="5572140"/>
            <a:ext cx="4786346"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it-IT" sz="5400" b="1" i="0" u="none" strike="noStrike" cap="none">
                <a:solidFill>
                  <a:srgbClr val="DF322D"/>
                </a:solidFill>
                <a:latin typeface="Calibri" panose="020F0502020204030204"/>
                <a:ea typeface="Calibri" panose="020F0502020204030204"/>
                <a:cs typeface="Calibri" panose="020F0502020204030204"/>
                <a:sym typeface="Calibri" panose="020F0502020204030204"/>
              </a:rPr>
              <a:t>We are here!!</a:t>
            </a:r>
            <a:endParaRPr sz="5400" b="1" i="0" u="none" strike="noStrike" cap="none">
              <a:solidFill>
                <a:srgbClr val="DF322D"/>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98" name="Shape 98"/>
        <p:cNvGrpSpPr/>
        <p:nvPr/>
      </p:nvGrpSpPr>
      <p:grpSpPr>
        <a:xfrm>
          <a:off x="0" y="0"/>
          <a:ext cx="0" cy="0"/>
          <a:chOff x="0" y="0"/>
          <a:chExt cx="0" cy="0"/>
        </a:xfrm>
      </p:grpSpPr>
      <p:sp>
        <p:nvSpPr>
          <p:cNvPr id="99" name="Google Shape;99;p2"/>
          <p:cNvSpPr txBox="1"/>
          <p:nvPr>
            <p:ph type="ctrTitle"/>
          </p:nvPr>
        </p:nvSpPr>
        <p:spPr>
          <a:xfrm>
            <a:off x="685800" y="2130427"/>
            <a:ext cx="7772400" cy="1470025"/>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panose="020F0502020204030204"/>
              <a:buNone/>
            </a:pPr>
          </a:p>
        </p:txBody>
      </p:sp>
      <p:sp>
        <p:nvSpPr>
          <p:cNvPr id="100" name="Google Shape;100;p2"/>
          <p:cNvSpPr txBox="1"/>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rgbClr val="888888"/>
              </a:buClr>
              <a:buSzPts val="3200"/>
              <a:buNone/>
            </a:pPr>
          </a:p>
        </p:txBody>
      </p:sp>
      <p:pic>
        <p:nvPicPr>
          <p:cNvPr id="101" name="Google Shape;101;p2" descr="corleone-2-2-2.jpg"/>
          <p:cNvPicPr preferRelativeResize="0"/>
          <p:nvPr/>
        </p:nvPicPr>
        <p:blipFill rotWithShape="1">
          <a:blip r:embed="rId1"/>
          <a:srcRect/>
          <a:stretch>
            <a:fillRect/>
          </a:stretch>
        </p:blipFill>
        <p:spPr>
          <a:xfrm>
            <a:off x="0" y="2"/>
            <a:ext cx="9144000" cy="6865283"/>
          </a:xfrm>
          <a:prstGeom prst="rect">
            <a:avLst/>
          </a:prstGeom>
          <a:noFill/>
          <a:ln>
            <a:noFill/>
          </a:ln>
        </p:spPr>
      </p:pic>
      <p:sp>
        <p:nvSpPr>
          <p:cNvPr id="102" name="Google Shape;102;p2"/>
          <p:cNvSpPr txBox="1"/>
          <p:nvPr/>
        </p:nvSpPr>
        <p:spPr>
          <a:xfrm>
            <a:off x="428597" y="214290"/>
            <a:ext cx="175636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103" name="Google Shape;103;p2"/>
          <p:cNvSpPr txBox="1"/>
          <p:nvPr/>
        </p:nvSpPr>
        <p:spPr>
          <a:xfrm>
            <a:off x="1628450" y="0"/>
            <a:ext cx="4140000" cy="2121535"/>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it-IT" sz="2200" b="1">
                <a:solidFill>
                  <a:srgbClr val="FF0000"/>
                </a:solidFill>
                <a:latin typeface="Calibri" panose="020F0502020204030204"/>
                <a:ea typeface="Calibri" panose="020F0502020204030204"/>
                <a:cs typeface="Calibri" panose="020F0502020204030204"/>
                <a:sym typeface="Calibri" panose="020F0502020204030204"/>
              </a:rPr>
              <a:t>HI! Our</a:t>
            </a:r>
            <a:r>
              <a:rPr lang="it-IT" sz="2200" b="1">
                <a:solidFill>
                  <a:srgbClr val="FF0000"/>
                </a:solidFill>
                <a:latin typeface="Calibri" panose="020F0502020204030204"/>
                <a:ea typeface="Calibri" panose="020F0502020204030204"/>
                <a:cs typeface="Calibri" panose="020F0502020204030204"/>
                <a:sym typeface="Calibri" panose="020F0502020204030204"/>
              </a:rPr>
              <a:t> names are: Da</a:t>
            </a:r>
            <a:r>
              <a:rPr lang="it-IT" sz="2200" b="1">
                <a:solidFill>
                  <a:srgbClr val="FF0000"/>
                </a:solidFill>
                <a:latin typeface="Calibri" panose="020F0502020204030204"/>
                <a:ea typeface="Calibri" panose="020F0502020204030204"/>
                <a:cs typeface="Calibri" panose="020F0502020204030204"/>
                <a:sym typeface="Calibri" panose="020F0502020204030204"/>
              </a:rPr>
              <a:t>niele</a:t>
            </a:r>
            <a:r>
              <a:rPr lang="it-IT" sz="2200" b="1">
                <a:solidFill>
                  <a:srgbClr val="FF0000"/>
                </a:solidFill>
                <a:latin typeface="Calibri" panose="020F0502020204030204"/>
                <a:ea typeface="Calibri" panose="020F0502020204030204"/>
                <a:cs typeface="Calibri" panose="020F0502020204030204"/>
                <a:sym typeface="Calibri" panose="020F0502020204030204"/>
              </a:rPr>
              <a:t>, Giuseppe, Salvatore, Giuseppe, Emanuel. We’re thirteen, we’re</a:t>
            </a:r>
            <a:r>
              <a:rPr lang="it-IT" sz="2200" b="1">
                <a:solidFill>
                  <a:srgbClr val="FF0000"/>
                </a:solidFill>
                <a:latin typeface="Calibri" panose="020F0502020204030204"/>
                <a:ea typeface="Calibri" panose="020F0502020204030204"/>
                <a:cs typeface="Calibri" panose="020F0502020204030204"/>
                <a:sym typeface="Calibri" panose="020F0502020204030204"/>
              </a:rPr>
              <a:t> really nice and…</a:t>
            </a:r>
            <a:r>
              <a:rPr lang="it-IT" sz="2200" b="1">
                <a:solidFill>
                  <a:srgbClr val="FF0000"/>
                </a:solidFill>
                <a:latin typeface="Calibri" panose="020F0502020204030204"/>
                <a:ea typeface="Calibri" panose="020F0502020204030204"/>
                <a:cs typeface="Calibri" panose="020F0502020204030204"/>
                <a:sym typeface="Calibri" panose="020F0502020204030204"/>
              </a:rPr>
              <a:t> we live in CORLEONE </a:t>
            </a:r>
            <a:r>
              <a:rPr lang="it-IT" sz="2200" b="1">
                <a:solidFill>
                  <a:srgbClr val="FF0000"/>
                </a:solidFill>
                <a:latin typeface="Calibri" panose="020F0502020204030204"/>
                <a:ea typeface="Calibri" panose="020F0502020204030204"/>
                <a:cs typeface="Calibri" panose="020F0502020204030204"/>
                <a:sym typeface="Calibri" panose="020F0502020204030204"/>
              </a:rPr>
              <a:t>that’s a little town i</a:t>
            </a:r>
            <a:r>
              <a:rPr lang="it-IT" sz="2200" b="1">
                <a:solidFill>
                  <a:srgbClr val="FF0000"/>
                </a:solidFill>
                <a:latin typeface="Calibri" panose="020F0502020204030204"/>
                <a:ea typeface="Calibri" panose="020F0502020204030204"/>
                <a:cs typeface="Calibri" panose="020F0502020204030204"/>
                <a:sym typeface="Calibri" panose="020F0502020204030204"/>
              </a:rPr>
              <a:t>n SICILY</a:t>
            </a:r>
            <a:r>
              <a:rPr lang="it-IT" sz="2200" b="1">
                <a:solidFill>
                  <a:srgbClr val="FF0000"/>
                </a:solidFill>
                <a:latin typeface="Calibri" panose="020F0502020204030204"/>
                <a:ea typeface="Calibri" panose="020F0502020204030204"/>
                <a:cs typeface="Calibri" panose="020F0502020204030204"/>
                <a:sym typeface="Calibri" panose="020F0502020204030204"/>
              </a:rPr>
              <a:t> (</a:t>
            </a:r>
            <a:r>
              <a:rPr lang="it-IT" sz="2200" b="1">
                <a:solidFill>
                  <a:srgbClr val="FF0000"/>
                </a:solidFill>
                <a:latin typeface="Calibri" panose="020F0502020204030204"/>
                <a:ea typeface="Calibri" panose="020F0502020204030204"/>
                <a:cs typeface="Calibri" panose="020F0502020204030204"/>
                <a:sym typeface="Calibri" panose="020F0502020204030204"/>
              </a:rPr>
              <a:t>ITALY).</a:t>
            </a:r>
            <a:endParaRPr sz="20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104" name="Google Shape;104;p2"/>
          <p:cNvSpPr txBox="1"/>
          <p:nvPr>
            <p:ph type="dt" idx="10"/>
          </p:nvPr>
        </p:nvSpPr>
        <p:spPr>
          <a:xfrm>
            <a:off x="457200" y="6356352"/>
            <a:ext cx="2133600"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p>
        </p:txBody>
      </p:sp>
      <p:sp>
        <p:nvSpPr>
          <p:cNvPr id="105" name="Google Shape;105;p2"/>
          <p:cNvSpPr txBox="1"/>
          <p:nvPr>
            <p:ph type="sldNum" idx="12"/>
          </p:nvPr>
        </p:nvSpPr>
        <p:spPr>
          <a:xfrm>
            <a:off x="6553200" y="6356352"/>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it-IT"/>
            </a:fld>
            <a:endParaRPr lang="it-IT"/>
          </a:p>
        </p:txBody>
      </p:sp>
      <p:sp>
        <p:nvSpPr>
          <p:cNvPr id="106" name="Google Shape;106;p2"/>
          <p:cNvSpPr txBox="1"/>
          <p:nvPr>
            <p:ph type="ftr" idx="11"/>
          </p:nvPr>
        </p:nvSpPr>
        <p:spPr>
          <a:xfrm>
            <a:off x="3124200" y="6356352"/>
            <a:ext cx="289560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it-IT"/>
              <a:t>2</a:t>
            </a:r>
            <a:endParaRPr lang="it-IT"/>
          </a:p>
        </p:txBody>
      </p:sp>
    </p:spTree>
  </p:cSld>
  <p:clrMapOvr>
    <a:masterClrMapping/>
  </p:clrMapOvr>
  <mc:AlternateContent xmlns:mc="http://schemas.openxmlformats.org/markup-compatibility/2006">
    <mc:Choice xmlns:p14="http://schemas.microsoft.com/office/powerpoint/2010/main" Requires="p14">
      <p:transition spd="med" p14:dur="750">
        <p:newsflash/>
      </p:transition>
    </mc:Choice>
    <mc:Fallback>
      <p:transition spd="med">
        <p:newsflash/>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97B4E4"/>
            </a:gs>
            <a:gs pos="50000">
              <a:srgbClr val="BFCFEC"/>
            </a:gs>
            <a:gs pos="100000">
              <a:srgbClr val="E0E8F4"/>
            </a:gs>
          </a:gsLst>
          <a:lin ang="5400000" scaled="0"/>
        </a:gradFill>
        <a:effectLst/>
      </p:bgPr>
    </p:bg>
    <p:spTree>
      <p:nvGrpSpPr>
        <p:cNvPr id="110" name="Shape 110"/>
        <p:cNvGrpSpPr/>
        <p:nvPr/>
      </p:nvGrpSpPr>
      <p:grpSpPr>
        <a:xfrm>
          <a:off x="0" y="0"/>
          <a:ext cx="0" cy="0"/>
          <a:chOff x="0" y="0"/>
          <a:chExt cx="0" cy="0"/>
        </a:xfrm>
      </p:grpSpPr>
      <p:pic>
        <p:nvPicPr>
          <p:cNvPr id="111" name="Google Shape;111;p3" descr="images (6).jpeg"/>
          <p:cNvPicPr preferRelativeResize="0"/>
          <p:nvPr/>
        </p:nvPicPr>
        <p:blipFill rotWithShape="1">
          <a:blip r:embed="rId1"/>
          <a:srcRect/>
          <a:stretch>
            <a:fillRect/>
          </a:stretch>
        </p:blipFill>
        <p:spPr>
          <a:xfrm>
            <a:off x="6275725" y="1364050"/>
            <a:ext cx="2651750" cy="1847700"/>
          </a:xfrm>
          <a:prstGeom prst="rect">
            <a:avLst/>
          </a:prstGeom>
          <a:noFill/>
          <a:ln>
            <a:noFill/>
          </a:ln>
        </p:spPr>
      </p:pic>
      <p:sp>
        <p:nvSpPr>
          <p:cNvPr id="112" name="Google Shape;112;p3"/>
          <p:cNvSpPr txBox="1"/>
          <p:nvPr/>
        </p:nvSpPr>
        <p:spPr>
          <a:xfrm>
            <a:off x="3239770" y="3599815"/>
            <a:ext cx="5687695" cy="2860040"/>
          </a:xfrm>
          <a:prstGeom prst="rect">
            <a:avLst/>
          </a:prstGeom>
          <a:gradFill>
            <a:gsLst>
              <a:gs pos="0">
                <a:srgbClr val="FFA09D"/>
              </a:gs>
              <a:gs pos="35000">
                <a:srgbClr val="FFBCBC"/>
              </a:gs>
              <a:gs pos="100000">
                <a:srgbClr val="FFE2E2"/>
              </a:gs>
            </a:gsLst>
            <a:lin ang="16200000" scaled="0"/>
          </a:gradFill>
          <a:ln w="9525" cap="flat" cmpd="sng">
            <a:solidFill>
              <a:srgbClr val="BD4B48"/>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spAutoFit/>
          </a:bodyPr>
          <a:lstStyle/>
          <a:p>
            <a:pPr marL="0" marR="0" lvl="0" indent="0" algn="just" rtl="0">
              <a:spcBef>
                <a:spcPts val="0"/>
              </a:spcBef>
              <a:spcAft>
                <a:spcPts val="0"/>
              </a:spcAft>
              <a:buNone/>
            </a:pPr>
            <a:r>
              <a:rPr lang="it-IT" sz="2000">
                <a:solidFill>
                  <a:schemeClr val="dk1"/>
                </a:solidFill>
                <a:latin typeface="Calibri" panose="020F0502020204030204"/>
                <a:ea typeface="Calibri" panose="020F0502020204030204"/>
                <a:cs typeface="Calibri" panose="020F0502020204030204"/>
                <a:sym typeface="Calibri" panose="020F0502020204030204"/>
              </a:rPr>
              <a:t>Corleone is a small town  that has  a population of about 11.000 inhabitants. It rises in an internal mountain area, in the basin between the "</a:t>
            </a:r>
            <a:r>
              <a:rPr lang="it-IT" sz="2000" b="1">
                <a:solidFill>
                  <a:schemeClr val="dk1"/>
                </a:solidFill>
                <a:latin typeface="Calibri" panose="020F0502020204030204"/>
                <a:ea typeface="Calibri" panose="020F0502020204030204"/>
                <a:cs typeface="Calibri" panose="020F0502020204030204"/>
                <a:sym typeface="Calibri" panose="020F0502020204030204"/>
              </a:rPr>
              <a:t>Rocca Ri Maschi</a:t>
            </a:r>
            <a:r>
              <a:rPr lang="it-IT" sz="2000">
                <a:solidFill>
                  <a:schemeClr val="dk1"/>
                </a:solidFill>
                <a:latin typeface="Calibri" panose="020F0502020204030204"/>
                <a:ea typeface="Calibri" panose="020F0502020204030204"/>
                <a:cs typeface="Calibri" panose="020F0502020204030204"/>
                <a:sym typeface="Calibri" panose="020F0502020204030204"/>
              </a:rPr>
              <a:t>", the </a:t>
            </a:r>
            <a:r>
              <a:rPr lang="it-IT" sz="2000" b="1">
                <a:solidFill>
                  <a:schemeClr val="dk1"/>
                </a:solidFill>
                <a:latin typeface="Calibri" panose="020F0502020204030204"/>
                <a:ea typeface="Calibri" panose="020F0502020204030204"/>
                <a:cs typeface="Calibri" panose="020F0502020204030204"/>
                <a:sym typeface="Calibri" panose="020F0502020204030204"/>
              </a:rPr>
              <a:t>Soprano Castle</a:t>
            </a:r>
            <a:r>
              <a:rPr lang="it-IT" sz="2000">
                <a:solidFill>
                  <a:schemeClr val="dk1"/>
                </a:solidFill>
                <a:latin typeface="Calibri" panose="020F0502020204030204"/>
                <a:ea typeface="Calibri" panose="020F0502020204030204"/>
                <a:cs typeface="Calibri" panose="020F0502020204030204"/>
                <a:sym typeface="Calibri" panose="020F0502020204030204"/>
              </a:rPr>
              <a:t> and the </a:t>
            </a:r>
            <a:r>
              <a:rPr lang="it-IT" sz="2000" b="1">
                <a:solidFill>
                  <a:schemeClr val="dk1"/>
                </a:solidFill>
                <a:latin typeface="Calibri" panose="020F0502020204030204"/>
                <a:ea typeface="Calibri" panose="020F0502020204030204"/>
                <a:cs typeface="Calibri" panose="020F0502020204030204"/>
                <a:sym typeface="Calibri" panose="020F0502020204030204"/>
              </a:rPr>
              <a:t>Underground Castle</a:t>
            </a:r>
            <a:r>
              <a:rPr lang="it-IT" sz="2000">
                <a:solidFill>
                  <a:schemeClr val="dk1"/>
                </a:solidFill>
                <a:latin typeface="Calibri" panose="020F0502020204030204"/>
                <a:ea typeface="Calibri" panose="020F0502020204030204"/>
                <a:cs typeface="Calibri" panose="020F0502020204030204"/>
                <a:sym typeface="Calibri" panose="020F0502020204030204"/>
              </a:rPr>
              <a:t> (seat of a former prison until the post-war period, today the home of the "Renovated Minor Friars"). </a:t>
            </a:r>
            <a:endParaRPr sz="20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just" rtl="0">
              <a:spcBef>
                <a:spcPts val="0"/>
              </a:spcBef>
              <a:spcAft>
                <a:spcPts val="0"/>
              </a:spcAft>
              <a:buNone/>
            </a:pPr>
            <a:r>
              <a:rPr lang="it-IT" sz="2000">
                <a:solidFill>
                  <a:schemeClr val="dk1"/>
                </a:solidFill>
                <a:latin typeface="Calibri" panose="020F0502020204030204"/>
                <a:ea typeface="Calibri" panose="020F0502020204030204"/>
                <a:cs typeface="Calibri" panose="020F0502020204030204"/>
                <a:sym typeface="Calibri" panose="020F0502020204030204"/>
              </a:rPr>
              <a:t>Of natural interest are the </a:t>
            </a:r>
            <a:r>
              <a:rPr lang="it-IT" sz="2000" b="1">
                <a:solidFill>
                  <a:schemeClr val="dk1"/>
                </a:solidFill>
                <a:latin typeface="Calibri" panose="020F0502020204030204"/>
                <a:ea typeface="Calibri" panose="020F0502020204030204"/>
                <a:cs typeface="Calibri" panose="020F0502020204030204"/>
                <a:sym typeface="Calibri" panose="020F0502020204030204"/>
              </a:rPr>
              <a:t>Dragon’s Source </a:t>
            </a:r>
            <a:r>
              <a:rPr lang="it-IT" sz="2000">
                <a:solidFill>
                  <a:schemeClr val="dk1"/>
                </a:solidFill>
                <a:latin typeface="Calibri" panose="020F0502020204030204"/>
                <a:ea typeface="Calibri" panose="020F0502020204030204"/>
                <a:cs typeface="Calibri" panose="020F0502020204030204"/>
                <a:sym typeface="Calibri" panose="020F0502020204030204"/>
              </a:rPr>
              <a:t> near the Ficuzza wood and the </a:t>
            </a:r>
            <a:r>
              <a:rPr lang="it-IT" sz="2000" b="1">
                <a:solidFill>
                  <a:schemeClr val="dk1"/>
                </a:solidFill>
                <a:latin typeface="Calibri" panose="020F0502020204030204"/>
                <a:ea typeface="Calibri" panose="020F0502020204030204"/>
                <a:cs typeface="Calibri" panose="020F0502020204030204"/>
                <a:sym typeface="Calibri" panose="020F0502020204030204"/>
              </a:rPr>
              <a:t>Two Rocks </a:t>
            </a:r>
            <a:r>
              <a:rPr lang="it-IT" sz="2000" b="1">
                <a:solidFill>
                  <a:schemeClr val="dk1"/>
                </a:solidFill>
                <a:latin typeface="Calibri" panose="020F0502020204030204"/>
                <a:ea typeface="Calibri" panose="020F0502020204030204"/>
                <a:cs typeface="Calibri" panose="020F0502020204030204"/>
                <a:sym typeface="Calibri" panose="020F0502020204030204"/>
              </a:rPr>
              <a:t>Waterfall .</a:t>
            </a:r>
            <a:endParaRPr sz="2000" b="1">
              <a:solidFill>
                <a:schemeClr val="dk1"/>
              </a:solidFill>
              <a:latin typeface="Calibri" panose="020F0502020204030204"/>
              <a:ea typeface="Calibri" panose="020F0502020204030204"/>
              <a:cs typeface="Calibri" panose="020F0502020204030204"/>
              <a:sym typeface="Calibri" panose="020F0502020204030204"/>
            </a:endParaRPr>
          </a:p>
        </p:txBody>
      </p:sp>
      <p:pic>
        <p:nvPicPr>
          <p:cNvPr id="113" name="Google Shape;113;p3" descr="Corleone - Bandiera">
            <a:hlinkClick r:id="rId2"/>
          </p:cNvPr>
          <p:cNvPicPr preferRelativeResize="0"/>
          <p:nvPr/>
        </p:nvPicPr>
        <p:blipFill rotWithShape="1">
          <a:blip r:embed="rId3"/>
          <a:srcRect/>
          <a:stretch>
            <a:fillRect/>
          </a:stretch>
        </p:blipFill>
        <p:spPr>
          <a:xfrm>
            <a:off x="1928795" y="285728"/>
            <a:ext cx="785818" cy="928694"/>
          </a:xfrm>
          <a:prstGeom prst="rect">
            <a:avLst/>
          </a:prstGeom>
          <a:noFill/>
          <a:ln>
            <a:noFill/>
          </a:ln>
        </p:spPr>
      </p:pic>
      <p:pic>
        <p:nvPicPr>
          <p:cNvPr id="114" name="Google Shape;114;p3" descr="Corleone - Stemma">
            <a:hlinkClick r:id="rId4"/>
          </p:cNvPr>
          <p:cNvPicPr preferRelativeResize="0"/>
          <p:nvPr/>
        </p:nvPicPr>
        <p:blipFill rotWithShape="1">
          <a:blip r:embed="rId5"/>
          <a:srcRect/>
          <a:stretch>
            <a:fillRect/>
          </a:stretch>
        </p:blipFill>
        <p:spPr>
          <a:xfrm>
            <a:off x="6357950" y="357166"/>
            <a:ext cx="857256" cy="928694"/>
          </a:xfrm>
          <a:prstGeom prst="rect">
            <a:avLst/>
          </a:prstGeom>
          <a:noFill/>
          <a:ln>
            <a:noFill/>
          </a:ln>
        </p:spPr>
      </p:pic>
      <p:sp>
        <p:nvSpPr>
          <p:cNvPr id="115" name="Google Shape;115;p3"/>
          <p:cNvSpPr/>
          <p:nvPr/>
        </p:nvSpPr>
        <p:spPr>
          <a:xfrm>
            <a:off x="571472" y="285728"/>
            <a:ext cx="8072400" cy="923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it-IT" sz="5400" b="1" cap="none">
                <a:solidFill>
                  <a:srgbClr val="DF322D"/>
                </a:solidFill>
                <a:latin typeface="Calibri" panose="020F0502020204030204"/>
                <a:ea typeface="Calibri" panose="020F0502020204030204"/>
                <a:cs typeface="Calibri" panose="020F0502020204030204"/>
                <a:sym typeface="Calibri" panose="020F0502020204030204"/>
              </a:rPr>
              <a:t>O</a:t>
            </a:r>
            <a:r>
              <a:rPr lang="it-IT" sz="5400" b="1" cap="none">
                <a:solidFill>
                  <a:srgbClr val="DF322D"/>
                </a:solidFill>
                <a:latin typeface="Calibri" panose="020F0502020204030204"/>
                <a:ea typeface="Calibri" panose="020F0502020204030204"/>
                <a:cs typeface="Calibri" panose="020F0502020204030204"/>
                <a:sym typeface="Calibri" panose="020F0502020204030204"/>
              </a:rPr>
              <a:t>ur  town</a:t>
            </a:r>
            <a:endParaRPr sz="5400" b="1" cap="none">
              <a:solidFill>
                <a:srgbClr val="DF322D"/>
              </a:solidFill>
              <a:latin typeface="Calibri" panose="020F0502020204030204"/>
              <a:ea typeface="Calibri" panose="020F0502020204030204"/>
              <a:cs typeface="Calibri" panose="020F0502020204030204"/>
              <a:sym typeface="Calibri" panose="020F0502020204030204"/>
            </a:endParaRPr>
          </a:p>
        </p:txBody>
      </p:sp>
      <p:pic>
        <p:nvPicPr>
          <p:cNvPr id="116" name="Google Shape;116;p3" descr="images (1).jpeg"/>
          <p:cNvPicPr preferRelativeResize="0"/>
          <p:nvPr/>
        </p:nvPicPr>
        <p:blipFill rotWithShape="1">
          <a:blip r:embed="rId6"/>
          <a:srcRect/>
          <a:stretch>
            <a:fillRect/>
          </a:stretch>
        </p:blipFill>
        <p:spPr>
          <a:xfrm>
            <a:off x="340840" y="3986535"/>
            <a:ext cx="2651760" cy="2473325"/>
          </a:xfrm>
          <a:prstGeom prst="rect">
            <a:avLst/>
          </a:prstGeom>
          <a:noFill/>
          <a:ln>
            <a:noFill/>
          </a:ln>
        </p:spPr>
      </p:pic>
      <p:pic>
        <p:nvPicPr>
          <p:cNvPr id="117" name="Google Shape;117;p3" descr="images (4).jpeg"/>
          <p:cNvPicPr preferRelativeResize="0"/>
          <p:nvPr/>
        </p:nvPicPr>
        <p:blipFill rotWithShape="1">
          <a:blip r:embed="rId7"/>
          <a:srcRect/>
          <a:stretch>
            <a:fillRect/>
          </a:stretch>
        </p:blipFill>
        <p:spPr>
          <a:xfrm>
            <a:off x="340850" y="1357000"/>
            <a:ext cx="2651750" cy="2267575"/>
          </a:xfrm>
          <a:prstGeom prst="rect">
            <a:avLst/>
          </a:prstGeom>
          <a:noFill/>
          <a:ln>
            <a:noFill/>
          </a:ln>
        </p:spPr>
      </p:pic>
      <p:pic>
        <p:nvPicPr>
          <p:cNvPr id="118" name="Google Shape;118;p3" descr="Corleone2.jpeg"/>
          <p:cNvPicPr preferRelativeResize="0"/>
          <p:nvPr>
            <p:ph type="body" idx="2"/>
          </p:nvPr>
        </p:nvPicPr>
        <p:blipFill rotWithShape="1">
          <a:blip r:embed="rId8"/>
          <a:srcRect/>
          <a:stretch>
            <a:fillRect/>
          </a:stretch>
        </p:blipFill>
        <p:spPr>
          <a:xfrm>
            <a:off x="3239775" y="1357000"/>
            <a:ext cx="2957700" cy="18477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med" p14:dur="750">
        <p:newsflash/>
      </p:transition>
    </mc:Choice>
    <mc:Fallback>
      <p:transition spd="med">
        <p:newsflash/>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1"/>
          <a:tile tx="0" ty="0" sx="100000" sy="100000" flip="none" algn="tl"/>
        </a:blipFill>
        <a:effectLst/>
      </p:bgPr>
    </p:bg>
    <p:spTree>
      <p:nvGrpSpPr>
        <p:cNvPr id="122" name="Shape 122"/>
        <p:cNvGrpSpPr/>
        <p:nvPr/>
      </p:nvGrpSpPr>
      <p:grpSpPr>
        <a:xfrm>
          <a:off x="0" y="0"/>
          <a:ext cx="0" cy="0"/>
          <a:chOff x="0" y="0"/>
          <a:chExt cx="0" cy="0"/>
        </a:xfrm>
      </p:grpSpPr>
      <p:sp>
        <p:nvSpPr>
          <p:cNvPr id="123" name="Google Shape;123;p4"/>
          <p:cNvSpPr txBox="1"/>
          <p:nvPr>
            <p:ph type="title" idx="4294967295"/>
          </p:nvPr>
        </p:nvSpPr>
        <p:spPr>
          <a:xfrm>
            <a:off x="4714876" y="142852"/>
            <a:ext cx="4214842" cy="3357586"/>
          </a:xfrm>
          <a:prstGeom prst="rect">
            <a:avLst/>
          </a:prstGeom>
          <a:gradFill>
            <a:gsLst>
              <a:gs pos="0">
                <a:srgbClr val="5D427D"/>
              </a:gs>
              <a:gs pos="80000">
                <a:srgbClr val="7A57A5"/>
              </a:gs>
              <a:gs pos="100000">
                <a:srgbClr val="7A56A7"/>
              </a:gs>
            </a:gsLst>
            <a:lin ang="16200000" scaled="0"/>
          </a:gradFill>
          <a:ln>
            <a:noFill/>
          </a:ln>
          <a:effectLst>
            <a:outerShdw blurRad="40000" dist="23000" dir="5400000" rotWithShape="0">
              <a:srgbClr val="000000">
                <a:alpha val="34901"/>
              </a:srgbClr>
            </a:outerShdw>
          </a:effectLst>
        </p:spPr>
        <p:txBody>
          <a:bodyPr spcFirstLastPara="1" wrap="square" lIns="91425" tIns="45700" rIns="91425" bIns="45700" anchor="ctr" anchorCtr="0">
            <a:normAutofit fontScale="90000"/>
          </a:bodyPr>
          <a:lstStyle/>
          <a:p>
            <a:pPr marL="0" lvl="0" indent="0" algn="just" rtl="0">
              <a:spcBef>
                <a:spcPts val="0"/>
              </a:spcBef>
              <a:spcAft>
                <a:spcPts val="0"/>
              </a:spcAft>
              <a:buClr>
                <a:schemeClr val="lt1"/>
              </a:buClr>
              <a:buSzPct val="100000"/>
              <a:buFont typeface="Calibri" panose="020F0502020204030204"/>
              <a:buNone/>
            </a:pPr>
            <a:r>
              <a:rPr lang="it-IT" sz="1800">
                <a:solidFill>
                  <a:schemeClr val="lt1"/>
                </a:solidFill>
                <a:latin typeface="Calibri" panose="020F0502020204030204"/>
                <a:ea typeface="Calibri" panose="020F0502020204030204"/>
                <a:cs typeface="Calibri" panose="020F0502020204030204"/>
                <a:sym typeface="Calibri" panose="020F0502020204030204"/>
              </a:rPr>
              <a:t>"</a:t>
            </a:r>
            <a:r>
              <a:rPr lang="it-IT" sz="2000" b="1">
                <a:solidFill>
                  <a:schemeClr val="lt1"/>
                </a:solidFill>
              </a:rPr>
              <a:t>Animosa Civitas</a:t>
            </a:r>
            <a:r>
              <a:rPr lang="it-IT" sz="2000">
                <a:solidFill>
                  <a:schemeClr val="lt1"/>
                </a:solidFill>
                <a:latin typeface="Calibri" panose="020F0502020204030204"/>
                <a:ea typeface="Calibri" panose="020F0502020204030204"/>
                <a:cs typeface="Calibri" panose="020F0502020204030204"/>
                <a:sym typeface="Calibri" panose="020F0502020204030204"/>
              </a:rPr>
              <a:t>", title conferred on it by Charles V on the occasion of his visit to Corleone in1556, was always at the forefront of all the wars that were fought in Sicily. It is not easy to go back to the origins, perhaps, because Corleone had various settlements since the most modest human groups were formed on the island. The various presences of these peoples: Sicani, Elimi, Phoenicians have been confirmed by the archaeological finds found.</a:t>
            </a:r>
            <a:endParaRPr sz="2000"/>
          </a:p>
        </p:txBody>
      </p:sp>
      <p:pic>
        <p:nvPicPr>
          <p:cNvPr id="124" name="Google Shape;124;p4" descr="images (7).jpeg"/>
          <p:cNvPicPr preferRelativeResize="0"/>
          <p:nvPr/>
        </p:nvPicPr>
        <p:blipFill rotWithShape="1">
          <a:blip r:embed="rId2"/>
          <a:srcRect/>
          <a:stretch>
            <a:fillRect/>
          </a:stretch>
        </p:blipFill>
        <p:spPr>
          <a:xfrm>
            <a:off x="253625" y="142850"/>
            <a:ext cx="4353300" cy="3338550"/>
          </a:xfrm>
          <a:prstGeom prst="rect">
            <a:avLst/>
          </a:prstGeom>
          <a:noFill/>
          <a:ln>
            <a:noFill/>
          </a:ln>
        </p:spPr>
      </p:pic>
      <p:sp>
        <p:nvSpPr>
          <p:cNvPr id="125" name="Google Shape;125;p4"/>
          <p:cNvSpPr/>
          <p:nvPr/>
        </p:nvSpPr>
        <p:spPr>
          <a:xfrm>
            <a:off x="357150" y="3713675"/>
            <a:ext cx="5643600" cy="2691600"/>
          </a:xfrm>
          <a:prstGeom prst="rect">
            <a:avLst/>
          </a:prstGeom>
          <a:solidFill>
            <a:schemeClr val="lt2"/>
          </a:solidFill>
          <a:ln w="25400" cap="flat" cmpd="sng">
            <a:solidFill>
              <a:schemeClr val="accent4"/>
            </a:solidFill>
            <a:prstDash val="solid"/>
            <a:round/>
            <a:headEnd type="none" w="sm" len="sm"/>
            <a:tailEnd type="none" w="sm" len="sm"/>
          </a:ln>
        </p:spPr>
        <p:txBody>
          <a:bodyPr spcFirstLastPara="1" wrap="square" lIns="180000" tIns="180000" rIns="180000" bIns="180000" anchor="ctr" anchorCtr="0">
            <a:spAutoFit/>
          </a:bodyPr>
          <a:lstStyle/>
          <a:p>
            <a:pPr marL="0" marR="0" lvl="0" indent="0" algn="just" rtl="0">
              <a:lnSpc>
                <a:spcPct val="115000"/>
              </a:lnSpc>
              <a:spcBef>
                <a:spcPts val="0"/>
              </a:spcBef>
              <a:spcAft>
                <a:spcPts val="0"/>
              </a:spcAft>
              <a:buClr>
                <a:srgbClr val="202124"/>
              </a:buClr>
              <a:buSzPts val="1600"/>
              <a:buFont typeface="Arial" panose="020B0604020202020204"/>
              <a:buNone/>
            </a:pPr>
            <a:r>
              <a:rPr lang="it-IT" sz="1600" b="1" i="0" u="none" strike="noStrike" cap="none">
                <a:solidFill>
                  <a:srgbClr val="20124D"/>
                </a:solidFill>
                <a:latin typeface="Arial" panose="020B0604020202020204"/>
                <a:ea typeface="Arial" panose="020B0604020202020204"/>
                <a:cs typeface="Arial" panose="020B0604020202020204"/>
                <a:sym typeface="Arial" panose="020B0604020202020204"/>
              </a:rPr>
              <a:t>Monuments and places of interest. </a:t>
            </a:r>
            <a:endParaRPr sz="1600" b="1" i="0" u="none" strike="noStrike" cap="none">
              <a:solidFill>
                <a:srgbClr val="20124D"/>
              </a:solidFill>
              <a:latin typeface="Arial" panose="020B0604020202020204"/>
              <a:ea typeface="Arial" panose="020B0604020202020204"/>
              <a:cs typeface="Arial" panose="020B0604020202020204"/>
              <a:sym typeface="Arial" panose="020B0604020202020204"/>
            </a:endParaRPr>
          </a:p>
          <a:p>
            <a:pPr marL="0" marR="0" lvl="0" indent="0" algn="just" rtl="0">
              <a:lnSpc>
                <a:spcPct val="115000"/>
              </a:lnSpc>
              <a:spcBef>
                <a:spcPts val="0"/>
              </a:spcBef>
              <a:spcAft>
                <a:spcPts val="0"/>
              </a:spcAft>
              <a:buClr>
                <a:srgbClr val="202124"/>
              </a:buClr>
              <a:buSzPts val="1600"/>
              <a:buFont typeface="Arial" panose="020B0604020202020204"/>
              <a:buNone/>
            </a:pPr>
            <a:r>
              <a:rPr lang="it-IT" sz="1600" b="1" i="0" u="none" strike="noStrike" cap="none">
                <a:solidFill>
                  <a:srgbClr val="20124D"/>
                </a:solidFill>
                <a:latin typeface="Arial" panose="020B0604020202020204"/>
                <a:ea typeface="Arial" panose="020B0604020202020204"/>
                <a:cs typeface="Arial" panose="020B0604020202020204"/>
                <a:sym typeface="Arial" panose="020B0604020202020204"/>
              </a:rPr>
              <a:t>Sanctuary of the Madonna del Rosario in Tagliavia. </a:t>
            </a:r>
            <a:endParaRPr sz="1600" i="0" u="none" strike="noStrike" cap="none">
              <a:solidFill>
                <a:srgbClr val="20124D"/>
              </a:solidFill>
              <a:latin typeface="Arial" panose="020B0604020202020204"/>
              <a:ea typeface="Arial" panose="020B0604020202020204"/>
              <a:cs typeface="Arial" panose="020B0604020202020204"/>
              <a:sym typeface="Arial" panose="020B0604020202020204"/>
            </a:endParaRPr>
          </a:p>
          <a:p>
            <a:pPr marL="0" marR="0" lvl="0" indent="0" algn="just" rtl="0">
              <a:lnSpc>
                <a:spcPct val="115000"/>
              </a:lnSpc>
              <a:spcBef>
                <a:spcPts val="0"/>
              </a:spcBef>
              <a:spcAft>
                <a:spcPts val="0"/>
              </a:spcAft>
              <a:buClr>
                <a:srgbClr val="202124"/>
              </a:buClr>
              <a:buSzPts val="1600"/>
              <a:buFont typeface="Arial" panose="020B0604020202020204"/>
              <a:buNone/>
            </a:pPr>
            <a:r>
              <a:rPr lang="it-IT" sz="1600" b="0" i="0" u="none" strike="noStrike" cap="none">
                <a:solidFill>
                  <a:srgbClr val="20124D"/>
                </a:solidFill>
                <a:latin typeface="Arial" panose="020B0604020202020204"/>
                <a:ea typeface="Arial" panose="020B0604020202020204"/>
                <a:cs typeface="Arial" panose="020B0604020202020204"/>
                <a:sym typeface="Arial" panose="020B0604020202020204"/>
              </a:rPr>
              <a:t>Continuing along the SS 118, to "</a:t>
            </a:r>
            <a:r>
              <a:rPr lang="it-IT" sz="1600" b="1" i="0" u="none" strike="noStrike" cap="none">
                <a:solidFill>
                  <a:srgbClr val="20124D"/>
                </a:solidFill>
              </a:rPr>
              <a:t>Tagliavia</a:t>
            </a:r>
            <a:r>
              <a:rPr lang="it-IT" sz="1600" b="0" i="0" u="none" strike="noStrike" cap="none">
                <a:solidFill>
                  <a:srgbClr val="20124D"/>
                </a:solidFill>
                <a:latin typeface="Arial" panose="020B0604020202020204"/>
                <a:ea typeface="Arial" panose="020B0604020202020204"/>
                <a:cs typeface="Arial" panose="020B0604020202020204"/>
                <a:sym typeface="Arial" panose="020B0604020202020204"/>
              </a:rPr>
              <a:t>", in the oasis of silence of the nineteenth-century sanctuary of the Madonna del Rosario, there are frescoes and paintings by </a:t>
            </a:r>
            <a:r>
              <a:rPr lang="it-IT" sz="1600" b="1" i="0" u="none" strike="noStrike" cap="none">
                <a:solidFill>
                  <a:srgbClr val="20124D"/>
                </a:solidFill>
              </a:rPr>
              <a:t>Giuseppe Carta</a:t>
            </a:r>
            <a:r>
              <a:rPr lang="it-IT" sz="1600" b="0" i="0" u="none" strike="noStrike" cap="none">
                <a:solidFill>
                  <a:srgbClr val="20124D"/>
                </a:solidFill>
                <a:latin typeface="Arial" panose="020B0604020202020204"/>
                <a:ea typeface="Arial" panose="020B0604020202020204"/>
                <a:cs typeface="Arial" panose="020B0604020202020204"/>
                <a:sym typeface="Arial" panose="020B0604020202020204"/>
              </a:rPr>
              <a:t>. A few more kilometers and you can visit the "</a:t>
            </a:r>
            <a:r>
              <a:rPr lang="it-IT" sz="1600" b="1" i="0" u="none" strike="noStrike" cap="none">
                <a:solidFill>
                  <a:srgbClr val="20124D"/>
                </a:solidFill>
              </a:rPr>
              <a:t>Gole del Drago</a:t>
            </a:r>
            <a:r>
              <a:rPr lang="it-IT" sz="1600" b="0" i="0" u="none" strike="noStrike" cap="none">
                <a:solidFill>
                  <a:srgbClr val="20124D"/>
                </a:solidFill>
                <a:latin typeface="Arial" panose="020B0604020202020204"/>
                <a:ea typeface="Arial" panose="020B0604020202020204"/>
                <a:cs typeface="Arial" panose="020B0604020202020204"/>
                <a:sym typeface="Arial" panose="020B0604020202020204"/>
              </a:rPr>
              <a:t>" (</a:t>
            </a:r>
            <a:r>
              <a:rPr lang="it-IT" sz="1600" b="1" i="0" u="none" strike="noStrike" cap="none">
                <a:solidFill>
                  <a:srgbClr val="20124D"/>
                </a:solidFill>
              </a:rPr>
              <a:t>The Dragon</a:t>
            </a:r>
            <a:r>
              <a:rPr lang="it-IT" sz="1600" b="1">
                <a:solidFill>
                  <a:srgbClr val="20124D"/>
                </a:solidFill>
              </a:rPr>
              <a:t>’s</a:t>
            </a:r>
            <a:r>
              <a:rPr lang="it-IT" sz="1600">
                <a:solidFill>
                  <a:srgbClr val="20124D"/>
                </a:solidFill>
              </a:rPr>
              <a:t> </a:t>
            </a:r>
            <a:r>
              <a:rPr lang="it-IT" sz="1600" b="1">
                <a:solidFill>
                  <a:srgbClr val="20124D"/>
                </a:solidFill>
              </a:rPr>
              <a:t>Source</a:t>
            </a:r>
            <a:r>
              <a:rPr lang="it-IT" sz="1600">
                <a:solidFill>
                  <a:srgbClr val="20124D"/>
                </a:solidFill>
                <a:latin typeface="Calibri" panose="020F0502020204030204"/>
                <a:ea typeface="Calibri" panose="020F0502020204030204"/>
                <a:cs typeface="Calibri" panose="020F0502020204030204"/>
                <a:sym typeface="Calibri" panose="020F0502020204030204"/>
              </a:rPr>
              <a:t>) </a:t>
            </a:r>
            <a:r>
              <a:rPr lang="it-IT" sz="1600" b="0" i="0" u="none" strike="noStrike" cap="none">
                <a:solidFill>
                  <a:srgbClr val="20124D"/>
                </a:solidFill>
                <a:latin typeface="Arial" panose="020B0604020202020204"/>
                <a:ea typeface="Arial" panose="020B0604020202020204"/>
                <a:cs typeface="Arial" panose="020B0604020202020204"/>
                <a:sym typeface="Arial" panose="020B0604020202020204"/>
              </a:rPr>
              <a:t>with the stones carved by the water of the river Frattina and with its luxuriant flora. </a:t>
            </a:r>
            <a:endParaRPr sz="1600" b="0" i="0" u="none" strike="noStrike" cap="none">
              <a:solidFill>
                <a:srgbClr val="20124D"/>
              </a:solidFill>
              <a:latin typeface="Arial" panose="020B0604020202020204"/>
              <a:ea typeface="Arial" panose="020B0604020202020204"/>
              <a:cs typeface="Arial" panose="020B0604020202020204"/>
              <a:sym typeface="Arial" panose="020B0604020202020204"/>
            </a:endParaRPr>
          </a:p>
        </p:txBody>
      </p:sp>
      <p:pic>
        <p:nvPicPr>
          <p:cNvPr id="126" name="Google Shape;126;p4" descr="http://upload.wikimedia.org/wikipedia/commons/thumb/b/b9/Santuario_Madonna_di_Tagliavia.jpg/220px-Santuario_Madonna_di_Tagliavia.jpg">
            <a:hlinkClick r:id="rId3"/>
          </p:cNvPr>
          <p:cNvPicPr preferRelativeResize="0"/>
          <p:nvPr/>
        </p:nvPicPr>
        <p:blipFill rotWithShape="1">
          <a:blip r:embed="rId4"/>
          <a:srcRect/>
          <a:stretch>
            <a:fillRect/>
          </a:stretch>
        </p:blipFill>
        <p:spPr>
          <a:xfrm>
            <a:off x="6292925" y="3643325"/>
            <a:ext cx="2636800" cy="2790825"/>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97B4E4"/>
            </a:gs>
            <a:gs pos="50000">
              <a:srgbClr val="BFCFEC"/>
            </a:gs>
            <a:gs pos="100000">
              <a:srgbClr val="E0E8F4"/>
            </a:gs>
          </a:gsLst>
          <a:lin ang="5400000" scaled="0"/>
        </a:gradFill>
        <a:effectLst/>
      </p:bgPr>
    </p:bg>
    <p:spTree>
      <p:nvGrpSpPr>
        <p:cNvPr id="131" name="Shape 131"/>
        <p:cNvGrpSpPr/>
        <p:nvPr/>
      </p:nvGrpSpPr>
      <p:grpSpPr>
        <a:xfrm>
          <a:off x="0" y="0"/>
          <a:ext cx="0" cy="0"/>
          <a:chOff x="0" y="0"/>
          <a:chExt cx="0" cy="0"/>
        </a:xfrm>
      </p:grpSpPr>
      <p:sp>
        <p:nvSpPr>
          <p:cNvPr id="132" name="Google Shape;132;p5"/>
          <p:cNvSpPr txBox="1"/>
          <p:nvPr>
            <p:ph type="title"/>
          </p:nvPr>
        </p:nvSpPr>
        <p:spPr>
          <a:xfrm>
            <a:off x="193475" y="86000"/>
            <a:ext cx="8850000" cy="2199900"/>
          </a:xfrm>
          <a:prstGeom prst="rect">
            <a:avLst/>
          </a:prstGeom>
          <a:gradFill>
            <a:gsLst>
              <a:gs pos="0">
                <a:srgbClr val="FFA09D"/>
              </a:gs>
              <a:gs pos="35000">
                <a:srgbClr val="FFBCBC"/>
              </a:gs>
              <a:gs pos="100000">
                <a:srgbClr val="FFE2E2"/>
              </a:gs>
            </a:gsLst>
            <a:lin ang="16200000" scaled="0"/>
          </a:gradFill>
          <a:ln w="9525" cap="flat" cmpd="sng">
            <a:solidFill>
              <a:srgbClr val="BD4B48"/>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lvl="0" indent="0" algn="just" rtl="0">
              <a:lnSpc>
                <a:spcPct val="115000"/>
              </a:lnSpc>
              <a:spcBef>
                <a:spcPts val="0"/>
              </a:spcBef>
              <a:spcAft>
                <a:spcPts val="0"/>
              </a:spcAft>
              <a:buClr>
                <a:srgbClr val="202124"/>
              </a:buClr>
              <a:buSzPts val="1800"/>
              <a:buFont typeface="Libre Franklin"/>
              <a:buNone/>
            </a:pPr>
            <a:r>
              <a:rPr lang="it-IT" sz="1800">
                <a:solidFill>
                  <a:srgbClr val="202124"/>
                </a:solidFill>
                <a:latin typeface="Libre Franklin"/>
                <a:ea typeface="Libre Franklin"/>
                <a:cs typeface="Libre Franklin"/>
                <a:sym typeface="Libre Franklin"/>
              </a:rPr>
              <a:t>   </a:t>
            </a:r>
            <a:r>
              <a:rPr lang="it-IT" sz="1700" b="0" i="0" u="none" strike="noStrike" cap="none">
                <a:solidFill>
                  <a:srgbClr val="4C1130"/>
                </a:solidFill>
                <a:latin typeface="Libre Franklin"/>
                <a:ea typeface="Libre Franklin"/>
                <a:cs typeface="Libre Franklin"/>
                <a:sym typeface="Libre Franklin"/>
              </a:rPr>
              <a:t>At the entrance to Corleone, the immediate impact is with its "twin" fortresses the Sottana, to the west, and the Soprana, to the east, on which the Saracen Tower stands. In the town you can admire the Chiaramonte portals of the Palaces and Churches of Via Cammarata and Firmaturi, the Baroque facades of the Churches and Palaces of Via S. Martino, the various bronze sculptures (statues and doors of Palaces and Churches) works by the Corleonese Biagio Governali</a:t>
            </a:r>
            <a:r>
              <a:rPr lang="it-IT" sz="1700">
                <a:solidFill>
                  <a:srgbClr val="4C1130"/>
                </a:solidFill>
                <a:latin typeface="Libre Franklin"/>
                <a:ea typeface="Libre Franklin"/>
                <a:cs typeface="Libre Franklin"/>
                <a:sym typeface="Libre Franklin"/>
              </a:rPr>
              <a:t>.</a:t>
            </a:r>
            <a:r>
              <a:rPr lang="it-IT" sz="1700" b="0" i="0" u="none" strike="noStrike" cap="none">
                <a:solidFill>
                  <a:srgbClr val="4C1130"/>
                </a:solidFill>
                <a:latin typeface="Libre Franklin"/>
                <a:ea typeface="Libre Franklin"/>
                <a:cs typeface="Libre Franklin"/>
                <a:sym typeface="Libre Franklin"/>
              </a:rPr>
              <a:t> Along Via Bentivegna it is possible to admire the various "murals" depicting places and traditions of Corleone.</a:t>
            </a:r>
            <a:endParaRPr sz="1700">
              <a:solidFill>
                <a:srgbClr val="4C1130"/>
              </a:solidFill>
              <a:latin typeface="Libre Franklin"/>
              <a:ea typeface="Libre Franklin"/>
              <a:cs typeface="Libre Franklin"/>
              <a:sym typeface="Libre Franklin"/>
            </a:endParaRPr>
          </a:p>
        </p:txBody>
      </p:sp>
      <p:pic>
        <p:nvPicPr>
          <p:cNvPr id="133" name="Google Shape;133;p5" descr="images (2).jpeg"/>
          <p:cNvPicPr preferRelativeResize="0"/>
          <p:nvPr>
            <p:ph type="body" idx="1"/>
          </p:nvPr>
        </p:nvPicPr>
        <p:blipFill rotWithShape="1">
          <a:blip r:embed="rId1"/>
          <a:srcRect/>
          <a:stretch>
            <a:fillRect/>
          </a:stretch>
        </p:blipFill>
        <p:spPr>
          <a:xfrm>
            <a:off x="193475" y="2321575"/>
            <a:ext cx="4413600" cy="2162400"/>
          </a:xfrm>
          <a:prstGeom prst="rect">
            <a:avLst/>
          </a:prstGeom>
          <a:noFill/>
          <a:ln>
            <a:noFill/>
          </a:ln>
        </p:spPr>
      </p:pic>
      <p:pic>
        <p:nvPicPr>
          <p:cNvPr id="134" name="Google Shape;134;p5" descr="images (3).jpeg"/>
          <p:cNvPicPr preferRelativeResize="0"/>
          <p:nvPr>
            <p:ph type="body" idx="2"/>
          </p:nvPr>
        </p:nvPicPr>
        <p:blipFill rotWithShape="1">
          <a:blip r:embed="rId2"/>
          <a:srcRect/>
          <a:stretch>
            <a:fillRect/>
          </a:stretch>
        </p:blipFill>
        <p:spPr>
          <a:xfrm>
            <a:off x="4606925" y="2321650"/>
            <a:ext cx="4336500" cy="2162400"/>
          </a:xfrm>
          <a:prstGeom prst="rect">
            <a:avLst/>
          </a:prstGeom>
          <a:noFill/>
          <a:ln>
            <a:noFill/>
          </a:ln>
        </p:spPr>
      </p:pic>
      <p:sp>
        <p:nvSpPr>
          <p:cNvPr id="135" name="Google Shape;135;p5"/>
          <p:cNvSpPr/>
          <p:nvPr/>
        </p:nvSpPr>
        <p:spPr>
          <a:xfrm flipH="1">
            <a:off x="193350" y="4483950"/>
            <a:ext cx="8750100" cy="2312100"/>
          </a:xfrm>
          <a:prstGeom prst="rect">
            <a:avLst/>
          </a:prstGeom>
          <a:gradFill>
            <a:gsLst>
              <a:gs pos="0">
                <a:srgbClr val="FFA09D"/>
              </a:gs>
              <a:gs pos="35000">
                <a:srgbClr val="FFBCBC"/>
              </a:gs>
              <a:gs pos="100000">
                <a:srgbClr val="FFE2E2"/>
              </a:gs>
            </a:gsLst>
            <a:lin ang="16200000" scaled="0"/>
          </a:gradFill>
          <a:ln w="9525" cap="flat" cmpd="sng">
            <a:solidFill>
              <a:srgbClr val="BD4B48"/>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0" tIns="36000" rIns="108000" bIns="144000" anchor="ctr" anchorCtr="0">
            <a:spAutoFit/>
          </a:bodyPr>
          <a:lstStyle/>
          <a:p>
            <a:pPr marL="215900" marR="0" lvl="0" indent="0" algn="just" rtl="0">
              <a:lnSpc>
                <a:spcPct val="115000"/>
              </a:lnSpc>
              <a:spcBef>
                <a:spcPts val="0"/>
              </a:spcBef>
              <a:spcAft>
                <a:spcPts val="0"/>
              </a:spcAft>
              <a:buClr>
                <a:srgbClr val="202124"/>
              </a:buClr>
              <a:buSzPts val="1800"/>
              <a:buFont typeface="Libre Franklin"/>
              <a:buNone/>
            </a:pPr>
            <a:endParaRPr sz="1700">
              <a:solidFill>
                <a:srgbClr val="4C1130"/>
              </a:solidFill>
              <a:latin typeface="Libre Franklin"/>
              <a:ea typeface="Libre Franklin"/>
              <a:cs typeface="Libre Franklin"/>
              <a:sym typeface="Libre Franklin"/>
            </a:endParaRPr>
          </a:p>
          <a:p>
            <a:pPr marL="215900" marR="0" lvl="0" indent="0" algn="just" rtl="0">
              <a:lnSpc>
                <a:spcPct val="115000"/>
              </a:lnSpc>
              <a:spcBef>
                <a:spcPts val="0"/>
              </a:spcBef>
              <a:spcAft>
                <a:spcPts val="0"/>
              </a:spcAft>
              <a:buClr>
                <a:srgbClr val="202124"/>
              </a:buClr>
              <a:buSzPts val="1800"/>
              <a:buFont typeface="Libre Franklin"/>
              <a:buNone/>
            </a:pPr>
            <a:endParaRPr sz="1700">
              <a:solidFill>
                <a:srgbClr val="4C1130"/>
              </a:solidFill>
              <a:latin typeface="Libre Franklin"/>
              <a:ea typeface="Libre Franklin"/>
              <a:cs typeface="Libre Franklin"/>
              <a:sym typeface="Libre Franklin"/>
            </a:endParaRPr>
          </a:p>
          <a:p>
            <a:pPr marL="215900" marR="0" lvl="0" indent="0" algn="just" rtl="0">
              <a:lnSpc>
                <a:spcPct val="115000"/>
              </a:lnSpc>
              <a:spcBef>
                <a:spcPts val="0"/>
              </a:spcBef>
              <a:spcAft>
                <a:spcPts val="0"/>
              </a:spcAft>
              <a:buClr>
                <a:srgbClr val="202124"/>
              </a:buClr>
              <a:buSzPts val="1800"/>
              <a:buFont typeface="Libre Franklin"/>
              <a:buNone/>
            </a:pPr>
            <a:r>
              <a:rPr lang="it-IT" sz="1700" i="0" u="none" strike="noStrike" cap="none">
                <a:solidFill>
                  <a:srgbClr val="4C1130"/>
                </a:solidFill>
                <a:latin typeface="Libre Franklin"/>
                <a:ea typeface="Libre Franklin"/>
                <a:cs typeface="Libre Franklin"/>
                <a:sym typeface="Libre Franklin"/>
              </a:rPr>
              <a:t>The main festival of the Corleonese people has been the feast of Corpus Domini since 1594, known as a </a:t>
            </a:r>
            <a:r>
              <a:rPr lang="it-IT" sz="1700" i="1" u="none" strike="noStrike" cap="none">
                <a:solidFill>
                  <a:srgbClr val="4C1130"/>
                </a:solidFill>
                <a:latin typeface="Libre Franklin"/>
                <a:ea typeface="Libre Franklin"/>
                <a:cs typeface="Libre Franklin"/>
                <a:sym typeface="Libre Franklin"/>
              </a:rPr>
              <a:t>fera ru Sacramentu</a:t>
            </a:r>
            <a:r>
              <a:rPr lang="it-IT" sz="1700" i="0" u="none" strike="noStrike" cap="none">
                <a:solidFill>
                  <a:srgbClr val="4C1130"/>
                </a:solidFill>
                <a:latin typeface="Libre Franklin"/>
                <a:ea typeface="Libre Franklin"/>
                <a:cs typeface="Libre Franklin"/>
                <a:sym typeface="Libre Franklin"/>
              </a:rPr>
              <a:t>. Every year the great fair is set up, the central moment of which is the procession of the Sacrament which is attended by all the brotherhoods of the country. On March 1st, San Leoluca, protector of the town, is celebrated with a procession and the lighting of bonfires. In May, then, there is the race of the saint, who renews the legend of San Leoluca who stops the Bourbon army together with Sant'Antonio abate. </a:t>
            </a:r>
            <a:endParaRPr sz="1700" i="0" u="none" strike="noStrike" cap="none">
              <a:solidFill>
                <a:srgbClr val="4C1130"/>
              </a:solidFill>
              <a:latin typeface="Libre Franklin"/>
              <a:ea typeface="Libre Franklin"/>
              <a:cs typeface="Libre Franklin"/>
              <a:sym typeface="Libre Franklin"/>
            </a:endParaRPr>
          </a:p>
          <a:p>
            <a:pPr marL="215900" marR="0" lvl="0" indent="0" algn="just" rtl="0">
              <a:lnSpc>
                <a:spcPct val="115000"/>
              </a:lnSpc>
              <a:spcBef>
                <a:spcPts val="0"/>
              </a:spcBef>
              <a:spcAft>
                <a:spcPts val="0"/>
              </a:spcAft>
              <a:buClr>
                <a:srgbClr val="202124"/>
              </a:buClr>
              <a:buSzPts val="1800"/>
              <a:buFont typeface="Libre Franklin"/>
              <a:buNone/>
            </a:pPr>
            <a:endParaRPr sz="1700">
              <a:solidFill>
                <a:srgbClr val="4C1130"/>
              </a:solidFill>
              <a:latin typeface="Libre Franklin"/>
              <a:ea typeface="Libre Franklin"/>
              <a:cs typeface="Libre Franklin"/>
              <a:sym typeface="Libre Franklin"/>
            </a:endParaRPr>
          </a:p>
        </p:txBody>
      </p:sp>
    </p:spTree>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AE5F1"/>
        </a:solidFill>
        <a:effectLst/>
      </p:bgPr>
    </p:bg>
    <p:spTree>
      <p:nvGrpSpPr>
        <p:cNvPr id="140" name="Shape 140"/>
        <p:cNvGrpSpPr/>
        <p:nvPr/>
      </p:nvGrpSpPr>
      <p:grpSpPr>
        <a:xfrm>
          <a:off x="0" y="0"/>
          <a:ext cx="0" cy="0"/>
          <a:chOff x="0" y="0"/>
          <a:chExt cx="0" cy="0"/>
        </a:xfrm>
      </p:grpSpPr>
      <p:sp>
        <p:nvSpPr>
          <p:cNvPr id="141" name="Google Shape;141;p6"/>
          <p:cNvSpPr/>
          <p:nvPr/>
        </p:nvSpPr>
        <p:spPr>
          <a:xfrm>
            <a:off x="323850" y="2557150"/>
            <a:ext cx="5667300" cy="1848000"/>
          </a:xfrm>
          <a:prstGeom prst="rect">
            <a:avLst/>
          </a:prstGeom>
          <a:noFill/>
          <a:ln>
            <a:noFill/>
          </a:ln>
        </p:spPr>
        <p:txBody>
          <a:bodyPr spcFirstLastPara="1" wrap="square" lIns="91425" tIns="45700" rIns="91425" bIns="45700" anchor="t" anchorCtr="0">
            <a:spAutoFit/>
          </a:bodyPr>
          <a:lstStyle/>
          <a:p>
            <a:pPr marL="0" marR="0" lvl="0" indent="0" algn="just" rtl="0">
              <a:lnSpc>
                <a:spcPct val="115000"/>
              </a:lnSpc>
              <a:spcBef>
                <a:spcPts val="0"/>
              </a:spcBef>
              <a:spcAft>
                <a:spcPts val="0"/>
              </a:spcAft>
              <a:buNone/>
            </a:pPr>
            <a:r>
              <a:rPr lang="it-IT" sz="1700">
                <a:solidFill>
                  <a:srgbClr val="20124D"/>
                </a:solidFill>
                <a:latin typeface="Arial" panose="020B0604020202020204"/>
                <a:ea typeface="Arial" panose="020B0604020202020204"/>
                <a:cs typeface="Arial" panose="020B0604020202020204"/>
                <a:sym typeface="Arial" panose="020B0604020202020204"/>
              </a:rPr>
              <a:t>The "G. Vasi" 1st Grade Secondary School is home to the Territorial Center for Adult Education (CTP-EDA). Since the 2010/11 school year, the CTP-EDA has been mandated as a permanent education center. From the 2017-18 school year it becomes the “Giuseppe Vasi” Comprehensive Institute of Corleone (P</a:t>
            </a:r>
            <a:r>
              <a:rPr lang="it-IT" sz="1700">
                <a:solidFill>
                  <a:srgbClr val="20124D"/>
                </a:solidFill>
              </a:rPr>
              <a:t>a</a:t>
            </a:r>
            <a:r>
              <a:rPr lang="it-IT" sz="1700">
                <a:solidFill>
                  <a:srgbClr val="20124D"/>
                </a:solidFill>
                <a:latin typeface="Arial" panose="020B0604020202020204"/>
                <a:ea typeface="Arial" panose="020B0604020202020204"/>
                <a:cs typeface="Arial" panose="020B0604020202020204"/>
                <a:sym typeface="Arial" panose="020B0604020202020204"/>
              </a:rPr>
              <a:t>lermo). </a:t>
            </a:r>
            <a:endParaRPr sz="1700">
              <a:solidFill>
                <a:srgbClr val="20124D"/>
              </a:solidFill>
              <a:latin typeface="Arial" panose="020B0604020202020204"/>
              <a:ea typeface="Arial" panose="020B0604020202020204"/>
              <a:cs typeface="Arial" panose="020B0604020202020204"/>
              <a:sym typeface="Arial" panose="020B0604020202020204"/>
            </a:endParaRPr>
          </a:p>
        </p:txBody>
      </p:sp>
      <p:sp>
        <p:nvSpPr>
          <p:cNvPr id="142" name="Google Shape;142;p6"/>
          <p:cNvSpPr txBox="1"/>
          <p:nvPr>
            <p:ph type="title"/>
          </p:nvPr>
        </p:nvSpPr>
        <p:spPr>
          <a:xfrm>
            <a:off x="213995" y="246380"/>
            <a:ext cx="2786380" cy="1325245"/>
          </a:xfrm>
          <a:prstGeom prst="rect">
            <a:avLst/>
          </a:prstGeom>
          <a:gradFill>
            <a:gsLst>
              <a:gs pos="0">
                <a:srgbClr val="29859E"/>
              </a:gs>
              <a:gs pos="80000">
                <a:srgbClr val="36B0D0"/>
              </a:gs>
              <a:gs pos="100000">
                <a:srgbClr val="33B3D5"/>
              </a:gs>
            </a:gsLst>
            <a:lin ang="16200000" scaled="0"/>
          </a:gradFill>
          <a:ln>
            <a:noFill/>
          </a:ln>
          <a:effectLst>
            <a:outerShdw blurRad="50800" dist="38100" dir="5400000" algn="t" rotWithShape="0">
              <a:srgbClr val="000000">
                <a:alpha val="40000"/>
              </a:srgbClr>
            </a:outerShdw>
          </a:effectLst>
        </p:spPr>
        <p:txBody>
          <a:bodyPr spcFirstLastPara="1" wrap="square" lIns="91425" tIns="45700" rIns="91425" bIns="45700" anchor="ctr" anchorCtr="0">
            <a:normAutofit/>
          </a:bodyPr>
          <a:lstStyle/>
          <a:p>
            <a:pPr marL="0" lvl="0" indent="0" algn="l" rtl="0">
              <a:spcBef>
                <a:spcPts val="0"/>
              </a:spcBef>
              <a:spcAft>
                <a:spcPts val="0"/>
              </a:spcAft>
              <a:buClr>
                <a:schemeClr val="lt1"/>
              </a:buClr>
              <a:buSzPts val="4400"/>
              <a:buFont typeface="Calibri" panose="020F0502020204030204"/>
              <a:buNone/>
            </a:pPr>
            <a:r>
              <a:rPr lang="it-IT" b="1">
                <a:solidFill>
                  <a:schemeClr val="lt1"/>
                </a:solidFill>
                <a:latin typeface="Calibri" panose="020F0502020204030204"/>
                <a:ea typeface="Calibri" panose="020F0502020204030204"/>
                <a:cs typeface="Calibri" panose="020F0502020204030204"/>
                <a:sym typeface="Calibri" panose="020F0502020204030204"/>
              </a:rPr>
              <a:t>Our school </a:t>
            </a:r>
            <a:endParaRPr b="1"/>
          </a:p>
        </p:txBody>
      </p:sp>
      <p:pic>
        <p:nvPicPr>
          <p:cNvPr id="143" name="Google Shape;143;p6" descr="download (6).jpeg"/>
          <p:cNvPicPr preferRelativeResize="0"/>
          <p:nvPr>
            <p:ph type="body" idx="1"/>
          </p:nvPr>
        </p:nvPicPr>
        <p:blipFill rotWithShape="1">
          <a:blip r:embed="rId1"/>
          <a:srcRect/>
          <a:stretch>
            <a:fillRect/>
          </a:stretch>
        </p:blipFill>
        <p:spPr>
          <a:xfrm>
            <a:off x="3143240" y="285728"/>
            <a:ext cx="3000397" cy="1285884"/>
          </a:xfrm>
          <a:prstGeom prst="rect">
            <a:avLst/>
          </a:prstGeom>
          <a:noFill/>
          <a:ln>
            <a:noFill/>
          </a:ln>
        </p:spPr>
      </p:pic>
      <p:pic>
        <p:nvPicPr>
          <p:cNvPr id="144" name="Google Shape;144;p6" descr="download (2).jpeg"/>
          <p:cNvPicPr preferRelativeResize="0"/>
          <p:nvPr/>
        </p:nvPicPr>
        <p:blipFill rotWithShape="1">
          <a:blip r:embed="rId2"/>
          <a:srcRect/>
          <a:stretch>
            <a:fillRect/>
          </a:stretch>
        </p:blipFill>
        <p:spPr>
          <a:xfrm>
            <a:off x="284500" y="4473025"/>
            <a:ext cx="3326900" cy="2028900"/>
          </a:xfrm>
          <a:prstGeom prst="rect">
            <a:avLst/>
          </a:prstGeom>
          <a:noFill/>
          <a:ln>
            <a:noFill/>
          </a:ln>
        </p:spPr>
      </p:pic>
      <p:pic>
        <p:nvPicPr>
          <p:cNvPr id="145" name="Google Shape;145;p6" descr="download (3).jpeg"/>
          <p:cNvPicPr preferRelativeResize="0"/>
          <p:nvPr/>
        </p:nvPicPr>
        <p:blipFill rotWithShape="1">
          <a:blip r:embed="rId3"/>
          <a:srcRect/>
          <a:stretch>
            <a:fillRect/>
          </a:stretch>
        </p:blipFill>
        <p:spPr>
          <a:xfrm>
            <a:off x="6286500" y="285750"/>
            <a:ext cx="2552700" cy="1847850"/>
          </a:xfrm>
          <a:prstGeom prst="rect">
            <a:avLst/>
          </a:prstGeom>
          <a:noFill/>
          <a:ln>
            <a:noFill/>
          </a:ln>
        </p:spPr>
      </p:pic>
      <p:pic>
        <p:nvPicPr>
          <p:cNvPr id="146" name="Google Shape;146;p6" descr="download (4).jpeg"/>
          <p:cNvPicPr preferRelativeResize="0"/>
          <p:nvPr/>
        </p:nvPicPr>
        <p:blipFill rotWithShape="1">
          <a:blip r:embed="rId4"/>
          <a:srcRect/>
          <a:stretch>
            <a:fillRect/>
          </a:stretch>
        </p:blipFill>
        <p:spPr>
          <a:xfrm>
            <a:off x="6215380" y="2286000"/>
            <a:ext cx="2619375" cy="1941830"/>
          </a:xfrm>
          <a:prstGeom prst="rect">
            <a:avLst/>
          </a:prstGeom>
          <a:noFill/>
          <a:ln>
            <a:noFill/>
          </a:ln>
        </p:spPr>
      </p:pic>
      <p:pic>
        <p:nvPicPr>
          <p:cNvPr id="147" name="Google Shape;147;p6" descr="download (5).jpeg"/>
          <p:cNvPicPr preferRelativeResize="0"/>
          <p:nvPr/>
        </p:nvPicPr>
        <p:blipFill rotWithShape="1">
          <a:blip r:embed="rId5"/>
          <a:srcRect/>
          <a:stretch>
            <a:fillRect/>
          </a:stretch>
        </p:blipFill>
        <p:spPr>
          <a:xfrm>
            <a:off x="6227775" y="4465963"/>
            <a:ext cx="2726727" cy="2028827"/>
          </a:xfrm>
          <a:prstGeom prst="rect">
            <a:avLst/>
          </a:prstGeom>
          <a:noFill/>
          <a:ln>
            <a:noFill/>
          </a:ln>
        </p:spPr>
      </p:pic>
      <p:sp>
        <p:nvSpPr>
          <p:cNvPr id="148" name="Google Shape;148;p6"/>
          <p:cNvSpPr/>
          <p:nvPr/>
        </p:nvSpPr>
        <p:spPr>
          <a:xfrm>
            <a:off x="1" y="2"/>
            <a:ext cx="65" cy="304241"/>
          </a:xfrm>
          <a:prstGeom prst="rect">
            <a:avLst/>
          </a:prstGeom>
          <a:solidFill>
            <a:srgbClr val="FFFFFF"/>
          </a:solidFill>
          <a:ln>
            <a:noFill/>
          </a:ln>
        </p:spPr>
        <p:txBody>
          <a:bodyPr spcFirstLastPara="1" wrap="square" lIns="0" tIns="0" rIns="0" bIns="26975" anchor="ctr" anchorCtr="0">
            <a:spAutoFit/>
          </a:bodyPr>
          <a:lstStyle/>
          <a:p>
            <a:pPr marL="0" marR="0" lvl="0" indent="0" algn="l" rtl="0">
              <a:lnSpc>
                <a:spcPct val="100000"/>
              </a:lnSpc>
              <a:spcBef>
                <a:spcPts val="0"/>
              </a:spcBef>
              <a:spcAft>
                <a:spcPts val="0"/>
              </a:spcAft>
              <a:buClr>
                <a:schemeClr val="dk1"/>
              </a:buClr>
              <a:buSzPts val="1800"/>
              <a:buFont typeface="Calibri" panose="020F050202020403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49" name="Google Shape;149;p6"/>
          <p:cNvSpPr/>
          <p:nvPr/>
        </p:nvSpPr>
        <p:spPr>
          <a:xfrm>
            <a:off x="3704590" y="4501198"/>
            <a:ext cx="2430145" cy="1996440"/>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0" tIns="0" rIns="0" bIns="26975" anchor="ctr" anchorCtr="0">
            <a:spAutoFit/>
          </a:bodyPr>
          <a:lstStyle/>
          <a:p>
            <a:pPr marL="179705" marR="0" lvl="0" indent="0" algn="l" rtl="0">
              <a:spcBef>
                <a:spcPts val="0"/>
              </a:spcBef>
              <a:spcAft>
                <a:spcPts val="0"/>
              </a:spcAft>
              <a:buNone/>
            </a:pPr>
            <a:endParaRPr sz="1600">
              <a:solidFill>
                <a:schemeClr val="lt1"/>
              </a:solidFill>
              <a:latin typeface="Arial" panose="020B0604020202020204"/>
              <a:ea typeface="Arial" panose="020B0604020202020204"/>
              <a:cs typeface="Arial" panose="020B0604020202020204"/>
              <a:sym typeface="Arial" panose="020B0604020202020204"/>
            </a:endParaRPr>
          </a:p>
          <a:p>
            <a:pPr marL="179705" marR="0" lvl="0" indent="0" algn="l" rtl="0">
              <a:spcBef>
                <a:spcPts val="0"/>
              </a:spcBef>
              <a:spcAft>
                <a:spcPts val="0"/>
              </a:spcAft>
              <a:buNone/>
            </a:pPr>
            <a:r>
              <a:rPr lang="it-IT" sz="1600">
                <a:solidFill>
                  <a:schemeClr val="lt1"/>
                </a:solidFill>
                <a:latin typeface="Arial" panose="020B0604020202020204"/>
                <a:ea typeface="Arial" panose="020B0604020202020204"/>
                <a:cs typeface="Arial" panose="020B0604020202020204"/>
                <a:sym typeface="Arial" panose="020B0604020202020204"/>
              </a:rPr>
              <a:t> It is an institute where we are taught to study musical instruments: piano, violin, flute and guitar. We are part of the violin and guitar class. </a:t>
            </a:r>
            <a:endParaRPr sz="1600" b="0" i="0" u="sng" strike="noStrike" cap="none">
              <a:solidFill>
                <a:srgbClr val="1A0DAB"/>
              </a:solidFill>
              <a:latin typeface="Arial" panose="020B0604020202020204"/>
              <a:ea typeface="Arial" panose="020B0604020202020204"/>
              <a:cs typeface="Arial" panose="020B0604020202020204"/>
              <a:sym typeface="Arial" panose="020B0604020202020204"/>
              <a:hlinkClick r:id="rId6"/>
            </a:endParaRPr>
          </a:p>
          <a:p>
            <a:pPr marL="179705" marR="0" lvl="0" indent="0" algn="l" rtl="0">
              <a:lnSpc>
                <a:spcPct val="100000"/>
              </a:lnSpc>
              <a:spcBef>
                <a:spcPts val="0"/>
              </a:spcBef>
              <a:spcAft>
                <a:spcPts val="0"/>
              </a:spcAft>
              <a:buClr>
                <a:schemeClr val="dk1"/>
              </a:buClr>
              <a:buSzPts val="1800"/>
              <a:buFont typeface="Calibri" panose="020F0502020204030204"/>
              <a:buNone/>
            </a:pPr>
            <a:endParaRPr sz="16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pic>
        <p:nvPicPr>
          <p:cNvPr id="150" name="Google Shape;150;p6" descr="header1.jpg"/>
          <p:cNvPicPr preferRelativeResize="0"/>
          <p:nvPr/>
        </p:nvPicPr>
        <p:blipFill rotWithShape="1">
          <a:blip r:embed="rId7"/>
          <a:srcRect/>
          <a:stretch>
            <a:fillRect/>
          </a:stretch>
        </p:blipFill>
        <p:spPr>
          <a:xfrm>
            <a:off x="213995" y="1572260"/>
            <a:ext cx="5857875" cy="888365"/>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med" p14:dur="750">
        <p:pull/>
      </p:transition>
    </mc:Choice>
    <mc:Fallback>
      <p:transition spd="med">
        <p:pull/>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54" name="Shape 154"/>
        <p:cNvGrpSpPr/>
        <p:nvPr/>
      </p:nvGrpSpPr>
      <p:grpSpPr>
        <a:xfrm>
          <a:off x="0" y="0"/>
          <a:ext cx="0" cy="0"/>
          <a:chOff x="0" y="0"/>
          <a:chExt cx="0" cy="0"/>
        </a:xfrm>
      </p:grpSpPr>
      <p:sp>
        <p:nvSpPr>
          <p:cNvPr id="155" name="Google Shape;155;p7"/>
          <p:cNvSpPr txBox="1"/>
          <p:nvPr>
            <p:ph type="title"/>
          </p:nvPr>
        </p:nvSpPr>
        <p:spPr>
          <a:xfrm>
            <a:off x="278250" y="273050"/>
            <a:ext cx="4537800" cy="693600"/>
          </a:xfrm>
          <a:prstGeom prst="rect">
            <a:avLst/>
          </a:prstGeom>
          <a:noFill/>
          <a:ln>
            <a:noFill/>
          </a:ln>
          <a:effectLst>
            <a:outerShdw blurRad="57150" dist="19050" dir="5400000" algn="bl" rotWithShape="0">
              <a:srgbClr val="000000">
                <a:alpha val="50000"/>
              </a:srgbClr>
            </a:outerShdw>
          </a:effectLst>
        </p:spPr>
        <p:txBody>
          <a:bodyPr spcFirstLastPara="1" wrap="square" lIns="91425" tIns="82800" rIns="91425" bIns="45700" anchor="ctr" anchorCtr="0">
            <a:noAutofit/>
          </a:bodyPr>
          <a:lstStyle/>
          <a:p>
            <a:pPr marL="0" lvl="0" indent="0" algn="ctr" rtl="0">
              <a:lnSpc>
                <a:spcPct val="245000"/>
              </a:lnSpc>
              <a:spcBef>
                <a:spcPts val="1200"/>
              </a:spcBef>
              <a:spcAft>
                <a:spcPts val="0"/>
              </a:spcAft>
              <a:buClr>
                <a:schemeClr val="dk1"/>
              </a:buClr>
              <a:buSzPts val="1100"/>
              <a:buFont typeface="Arial" panose="020B0604020202020204"/>
              <a:buNone/>
            </a:pPr>
            <a:r>
              <a:rPr lang="it-IT" sz="1800">
                <a:solidFill>
                  <a:srgbClr val="1A0DAB"/>
                </a:solidFill>
                <a:highlight>
                  <a:srgbClr val="FFFF00"/>
                </a:highlight>
                <a:latin typeface="Arial" panose="020B0604020202020204"/>
                <a:ea typeface="Arial" panose="020B0604020202020204"/>
                <a:cs typeface="Arial" panose="020B0604020202020204"/>
                <a:sym typeface="Arial" panose="020B0604020202020204"/>
              </a:rPr>
              <a:t>SICILIAN MUSIC AND FOLKLORE</a:t>
            </a:r>
            <a:endParaRPr sz="1400">
              <a:solidFill>
                <a:srgbClr val="1A0DAB"/>
              </a:solidFill>
              <a:highlight>
                <a:srgbClr val="FFFF00"/>
              </a:highlight>
              <a:latin typeface="Arial" panose="020B0604020202020204"/>
              <a:ea typeface="Arial" panose="020B0604020202020204"/>
              <a:cs typeface="Arial" panose="020B0604020202020204"/>
              <a:sym typeface="Arial" panose="020B0604020202020204"/>
            </a:endParaRPr>
          </a:p>
        </p:txBody>
      </p:sp>
      <p:sp>
        <p:nvSpPr>
          <p:cNvPr id="156" name="Google Shape;156;p7"/>
          <p:cNvSpPr txBox="1"/>
          <p:nvPr>
            <p:ph type="body" idx="1"/>
          </p:nvPr>
        </p:nvSpPr>
        <p:spPr>
          <a:xfrm>
            <a:off x="4890925" y="273050"/>
            <a:ext cx="2975100" cy="1792500"/>
          </a:xfrm>
          <a:prstGeom prst="rect">
            <a:avLst/>
          </a:prstGeom>
          <a:noFill/>
          <a:ln>
            <a:noFill/>
          </a:ln>
          <a:effectLst>
            <a:outerShdw blurRad="57150" dist="19050" dir="5400000" algn="bl" rotWithShape="0">
              <a:srgbClr val="000000">
                <a:alpha val="50000"/>
              </a:srgbClr>
            </a:outerShdw>
          </a:effectLst>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3200"/>
              <a:buNone/>
            </a:pPr>
            <a:endParaRPr sz="1000" b="1"/>
          </a:p>
          <a:p>
            <a:pPr marL="0" lvl="0" indent="0" algn="l" rtl="0">
              <a:spcBef>
                <a:spcPts val="0"/>
              </a:spcBef>
              <a:spcAft>
                <a:spcPts val="0"/>
              </a:spcAft>
              <a:buClr>
                <a:schemeClr val="dk1"/>
              </a:buClr>
              <a:buSzPts val="3200"/>
              <a:buNone/>
            </a:pPr>
            <a:r>
              <a:rPr lang="it-IT" sz="1100" b="1"/>
              <a:t>SCACCIAPENSIERI (MARRANZANU - MARIOLU)</a:t>
            </a:r>
            <a:endParaRPr sz="1100" b="1"/>
          </a:p>
        </p:txBody>
      </p:sp>
      <p:sp>
        <p:nvSpPr>
          <p:cNvPr id="157" name="Google Shape;157;p7"/>
          <p:cNvSpPr txBox="1"/>
          <p:nvPr>
            <p:ph type="body" idx="2"/>
          </p:nvPr>
        </p:nvSpPr>
        <p:spPr>
          <a:xfrm>
            <a:off x="214050" y="966650"/>
            <a:ext cx="4602000" cy="5294100"/>
          </a:xfrm>
          <a:prstGeom prst="rect">
            <a:avLst/>
          </a:prstGeom>
          <a:solidFill>
            <a:srgbClr val="F8F9FA"/>
          </a:solidFill>
        </p:spPr>
        <p:txBody>
          <a:bodyPr spcFirstLastPara="1" wrap="square" lIns="91425" tIns="45700" rIns="91425" bIns="45700" anchor="t" anchorCtr="0">
            <a:noAutofit/>
          </a:bodyPr>
          <a:lstStyle/>
          <a:p>
            <a:pPr marL="0" lvl="0" indent="0" algn="just" rtl="0">
              <a:lnSpc>
                <a:spcPct val="130000"/>
              </a:lnSpc>
              <a:spcBef>
                <a:spcPts val="1200"/>
              </a:spcBef>
              <a:spcAft>
                <a:spcPts val="0"/>
              </a:spcAft>
              <a:buSzPts val="440"/>
              <a:buNone/>
            </a:pPr>
            <a:r>
              <a:rPr lang="it-IT" sz="1240">
                <a:solidFill>
                  <a:srgbClr val="202124"/>
                </a:solidFill>
                <a:highlight>
                  <a:srgbClr val="F8F9FA"/>
                </a:highlight>
                <a:latin typeface="Arial" panose="020B0604020202020204"/>
                <a:ea typeface="Arial" panose="020B0604020202020204"/>
                <a:cs typeface="Arial" panose="020B0604020202020204"/>
                <a:sym typeface="Arial" panose="020B0604020202020204"/>
              </a:rPr>
              <a:t>  </a:t>
            </a:r>
            <a:endParaRPr sz="1240">
              <a:solidFill>
                <a:srgbClr val="202124"/>
              </a:solidFill>
              <a:highlight>
                <a:srgbClr val="F8F9FA"/>
              </a:highlight>
              <a:latin typeface="Arial" panose="020B0604020202020204"/>
              <a:ea typeface="Arial" panose="020B0604020202020204"/>
              <a:cs typeface="Arial" panose="020B0604020202020204"/>
              <a:sym typeface="Arial" panose="020B0604020202020204"/>
            </a:endParaRPr>
          </a:p>
          <a:p>
            <a:pPr marL="0" lvl="0" indent="0" algn="just" rtl="0">
              <a:lnSpc>
                <a:spcPct val="130000"/>
              </a:lnSpc>
              <a:spcBef>
                <a:spcPts val="1200"/>
              </a:spcBef>
              <a:spcAft>
                <a:spcPts val="0"/>
              </a:spcAft>
              <a:buClr>
                <a:schemeClr val="dk1"/>
              </a:buClr>
              <a:buSzPts val="440"/>
              <a:buFont typeface="Arial" panose="020B0604020202020204"/>
              <a:buNone/>
            </a:pPr>
            <a:r>
              <a:rPr lang="it-IT" sz="1340">
                <a:solidFill>
                  <a:srgbClr val="1A0DAB"/>
                </a:solidFill>
                <a:highlight>
                  <a:srgbClr val="F8F9FA"/>
                </a:highlight>
                <a:latin typeface="Arial" panose="020B0604020202020204"/>
                <a:ea typeface="Arial" panose="020B0604020202020204"/>
                <a:cs typeface="Arial" panose="020B0604020202020204"/>
                <a:sym typeface="Arial" panose="020B0604020202020204"/>
              </a:rPr>
              <a:t>   </a:t>
            </a:r>
            <a:r>
              <a:rPr lang="it-IT" sz="1320">
                <a:solidFill>
                  <a:srgbClr val="1A0DAB"/>
                </a:solidFill>
                <a:highlight>
                  <a:srgbClr val="F8F9FA"/>
                </a:highlight>
                <a:latin typeface="Arial" panose="020B0604020202020204"/>
                <a:ea typeface="Arial" panose="020B0604020202020204"/>
                <a:cs typeface="Arial" panose="020B0604020202020204"/>
                <a:sym typeface="Arial" panose="020B0604020202020204"/>
              </a:rPr>
              <a:t>Popular Sicilian Music has roots that were formed over time with the succession of multiple cultures and civilizations. During the centuries of domination, the various musical traditions intertwined and merged and for this reason it is difficult to trace its origins.</a:t>
            </a:r>
            <a:endParaRPr sz="1320">
              <a:solidFill>
                <a:srgbClr val="1A0DAB"/>
              </a:solidFill>
              <a:highlight>
                <a:srgbClr val="F8F9FA"/>
              </a:highlight>
              <a:latin typeface="Arial" panose="020B0604020202020204"/>
              <a:ea typeface="Arial" panose="020B0604020202020204"/>
              <a:cs typeface="Arial" panose="020B0604020202020204"/>
              <a:sym typeface="Arial" panose="020B0604020202020204"/>
            </a:endParaRPr>
          </a:p>
          <a:p>
            <a:pPr marL="0" lvl="0" indent="0" algn="just" rtl="0">
              <a:lnSpc>
                <a:spcPct val="130000"/>
              </a:lnSpc>
              <a:spcBef>
                <a:spcPts val="1200"/>
              </a:spcBef>
              <a:spcAft>
                <a:spcPts val="0"/>
              </a:spcAft>
              <a:buClr>
                <a:schemeClr val="dk1"/>
              </a:buClr>
              <a:buSzPts val="440"/>
              <a:buFont typeface="Arial" panose="020B0604020202020204"/>
              <a:buNone/>
            </a:pPr>
            <a:r>
              <a:rPr lang="it-IT" sz="1320">
                <a:solidFill>
                  <a:srgbClr val="1A0DAB"/>
                </a:solidFill>
                <a:highlight>
                  <a:srgbClr val="F8F9FA"/>
                </a:highlight>
                <a:latin typeface="Arial" panose="020B0604020202020204"/>
                <a:ea typeface="Arial" panose="020B0604020202020204"/>
                <a:cs typeface="Arial" panose="020B0604020202020204"/>
                <a:sym typeface="Arial" panose="020B0604020202020204"/>
              </a:rPr>
              <a:t>    Starting from the Greeks and Hellenic music, one of the main instruments of the island is the </a:t>
            </a:r>
            <a:r>
              <a:rPr lang="it-IT" sz="1320" b="1">
                <a:solidFill>
                  <a:srgbClr val="1A0DAB"/>
                </a:solidFill>
                <a:highlight>
                  <a:srgbClr val="F8F9FA"/>
                </a:highlight>
                <a:latin typeface="Arial" panose="020B0604020202020204"/>
                <a:ea typeface="Arial" panose="020B0604020202020204"/>
                <a:cs typeface="Arial" panose="020B0604020202020204"/>
                <a:sym typeface="Arial" panose="020B0604020202020204"/>
              </a:rPr>
              <a:t>'mariòlu'</a:t>
            </a:r>
            <a:r>
              <a:rPr lang="it-IT" sz="1320">
                <a:solidFill>
                  <a:srgbClr val="1A0DAB"/>
                </a:solidFill>
                <a:highlight>
                  <a:srgbClr val="F8F9FA"/>
                </a:highlight>
                <a:latin typeface="Arial" panose="020B0604020202020204"/>
                <a:ea typeface="Arial" panose="020B0604020202020204"/>
                <a:cs typeface="Arial" panose="020B0604020202020204"/>
                <a:sym typeface="Arial" panose="020B0604020202020204"/>
              </a:rPr>
              <a:t>, </a:t>
            </a:r>
            <a:r>
              <a:rPr lang="it-IT" sz="1320" b="1">
                <a:solidFill>
                  <a:srgbClr val="1A0DAB"/>
                </a:solidFill>
                <a:highlight>
                  <a:srgbClr val="F8F9FA"/>
                </a:highlight>
                <a:latin typeface="Arial" panose="020B0604020202020204"/>
                <a:ea typeface="Arial" panose="020B0604020202020204"/>
                <a:cs typeface="Arial" panose="020B0604020202020204"/>
                <a:sym typeface="Arial" panose="020B0604020202020204"/>
              </a:rPr>
              <a:t>marranzanu</a:t>
            </a:r>
            <a:r>
              <a:rPr lang="it-IT" sz="1320">
                <a:solidFill>
                  <a:srgbClr val="1A0DAB"/>
                </a:solidFill>
                <a:highlight>
                  <a:srgbClr val="F8F9FA"/>
                </a:highlight>
                <a:latin typeface="Arial" panose="020B0604020202020204"/>
                <a:ea typeface="Arial" panose="020B0604020202020204"/>
                <a:cs typeface="Arial" panose="020B0604020202020204"/>
                <a:sym typeface="Arial" panose="020B0604020202020204"/>
              </a:rPr>
              <a:t> or </a:t>
            </a:r>
            <a:r>
              <a:rPr lang="it-IT" sz="1320" b="1">
                <a:solidFill>
                  <a:srgbClr val="1A0DAB"/>
                </a:solidFill>
                <a:highlight>
                  <a:srgbClr val="F8F9FA"/>
                </a:highlight>
                <a:latin typeface="Arial" panose="020B0604020202020204"/>
                <a:ea typeface="Arial" panose="020B0604020202020204"/>
                <a:cs typeface="Arial" panose="020B0604020202020204"/>
                <a:sym typeface="Arial" panose="020B0604020202020204"/>
              </a:rPr>
              <a:t>scacciapensieri</a:t>
            </a:r>
            <a:r>
              <a:rPr lang="it-IT" sz="1320">
                <a:solidFill>
                  <a:srgbClr val="1A0DAB"/>
                </a:solidFill>
                <a:highlight>
                  <a:srgbClr val="F8F9FA"/>
                </a:highlight>
                <a:latin typeface="Arial" panose="020B0604020202020204"/>
                <a:ea typeface="Arial" panose="020B0604020202020204"/>
                <a:cs typeface="Arial" panose="020B0604020202020204"/>
                <a:sym typeface="Arial" panose="020B0604020202020204"/>
              </a:rPr>
              <a:t>. It seems to particularly resemble the lyra, an instrument imported from the Greeks, which we find not only in Sicily, but also in Calabria and Sardinia.</a:t>
            </a:r>
            <a:endParaRPr sz="1320">
              <a:solidFill>
                <a:srgbClr val="1A0DAB"/>
              </a:solidFill>
              <a:highlight>
                <a:srgbClr val="F8F9FA"/>
              </a:highlight>
              <a:latin typeface="Arial" panose="020B0604020202020204"/>
              <a:ea typeface="Arial" panose="020B0604020202020204"/>
              <a:cs typeface="Arial" panose="020B0604020202020204"/>
              <a:sym typeface="Arial" panose="020B0604020202020204"/>
            </a:endParaRPr>
          </a:p>
          <a:p>
            <a:pPr marL="0" lvl="0" indent="0" algn="just" rtl="0">
              <a:lnSpc>
                <a:spcPct val="130000"/>
              </a:lnSpc>
              <a:spcBef>
                <a:spcPts val="1200"/>
              </a:spcBef>
              <a:spcAft>
                <a:spcPts val="0"/>
              </a:spcAft>
              <a:buClr>
                <a:schemeClr val="dk1"/>
              </a:buClr>
              <a:buSzPts val="440"/>
              <a:buFont typeface="Arial" panose="020B0604020202020204"/>
              <a:buNone/>
            </a:pPr>
            <a:r>
              <a:rPr lang="it-IT" sz="1320">
                <a:solidFill>
                  <a:srgbClr val="1A0DAB"/>
                </a:solidFill>
                <a:highlight>
                  <a:srgbClr val="F8F9FA"/>
                </a:highlight>
                <a:latin typeface="Arial" panose="020B0604020202020204"/>
                <a:ea typeface="Arial" panose="020B0604020202020204"/>
                <a:cs typeface="Arial" panose="020B0604020202020204"/>
                <a:sym typeface="Arial" panose="020B0604020202020204"/>
              </a:rPr>
              <a:t>  Another typical instrument of Sicilian folk music is the </a:t>
            </a:r>
            <a:r>
              <a:rPr lang="it-IT" sz="1320" b="1">
                <a:solidFill>
                  <a:srgbClr val="1A0DAB"/>
                </a:solidFill>
                <a:highlight>
                  <a:srgbClr val="F8F9FA"/>
                </a:highlight>
                <a:latin typeface="Arial" panose="020B0604020202020204"/>
                <a:ea typeface="Arial" panose="020B0604020202020204"/>
                <a:cs typeface="Arial" panose="020B0604020202020204"/>
                <a:sym typeface="Arial" panose="020B0604020202020204"/>
              </a:rPr>
              <a:t>friscaletto</a:t>
            </a:r>
            <a:r>
              <a:rPr lang="it-IT" sz="1320">
                <a:solidFill>
                  <a:srgbClr val="1A0DAB"/>
                </a:solidFill>
                <a:highlight>
                  <a:srgbClr val="F8F9FA"/>
                </a:highlight>
                <a:latin typeface="Arial" panose="020B0604020202020204"/>
                <a:ea typeface="Arial" panose="020B0604020202020204"/>
                <a:cs typeface="Arial" panose="020B0604020202020204"/>
                <a:sym typeface="Arial" panose="020B0604020202020204"/>
              </a:rPr>
              <a:t> or </a:t>
            </a:r>
            <a:r>
              <a:rPr lang="it-IT" sz="1320" b="1">
                <a:solidFill>
                  <a:srgbClr val="1A0DAB"/>
                </a:solidFill>
                <a:highlight>
                  <a:srgbClr val="F8F9FA"/>
                </a:highlight>
                <a:latin typeface="Arial" panose="020B0604020202020204"/>
                <a:ea typeface="Arial" panose="020B0604020202020204"/>
                <a:cs typeface="Arial" panose="020B0604020202020204"/>
                <a:sym typeface="Arial" panose="020B0604020202020204"/>
              </a:rPr>
              <a:t>zufolo</a:t>
            </a:r>
            <a:r>
              <a:rPr lang="it-IT" sz="1320">
                <a:solidFill>
                  <a:srgbClr val="1A0DAB"/>
                </a:solidFill>
                <a:highlight>
                  <a:srgbClr val="F8F9FA"/>
                </a:highlight>
                <a:latin typeface="Arial" panose="020B0604020202020204"/>
                <a:ea typeface="Arial" panose="020B0604020202020204"/>
                <a:cs typeface="Arial" panose="020B0604020202020204"/>
                <a:sym typeface="Arial" panose="020B0604020202020204"/>
              </a:rPr>
              <a:t>; it seems to have ancient pastoral origins. Then there is the </a:t>
            </a:r>
            <a:r>
              <a:rPr lang="it-IT" sz="1320" b="1">
                <a:solidFill>
                  <a:srgbClr val="1A0DAB"/>
                </a:solidFill>
                <a:highlight>
                  <a:srgbClr val="F8F9FA"/>
                </a:highlight>
                <a:latin typeface="Arial" panose="020B0604020202020204"/>
                <a:ea typeface="Arial" panose="020B0604020202020204"/>
                <a:cs typeface="Arial" panose="020B0604020202020204"/>
                <a:sym typeface="Arial" panose="020B0604020202020204"/>
              </a:rPr>
              <a:t>zampogna</a:t>
            </a:r>
            <a:r>
              <a:rPr lang="it-IT" sz="1320">
                <a:solidFill>
                  <a:srgbClr val="1A0DAB"/>
                </a:solidFill>
                <a:highlight>
                  <a:srgbClr val="F8F9FA"/>
                </a:highlight>
                <a:latin typeface="Arial" panose="020B0604020202020204"/>
                <a:ea typeface="Arial" panose="020B0604020202020204"/>
                <a:cs typeface="Arial" panose="020B0604020202020204"/>
                <a:sym typeface="Arial" panose="020B0604020202020204"/>
              </a:rPr>
              <a:t> (bagpipe) in addition to the </a:t>
            </a:r>
            <a:r>
              <a:rPr lang="it-IT" sz="1320" b="1">
                <a:solidFill>
                  <a:srgbClr val="1A0DAB"/>
                </a:solidFill>
                <a:highlight>
                  <a:srgbClr val="F8F9FA"/>
                </a:highlight>
                <a:latin typeface="Arial" panose="020B0604020202020204"/>
                <a:ea typeface="Arial" panose="020B0604020202020204"/>
                <a:cs typeface="Arial" panose="020B0604020202020204"/>
                <a:sym typeface="Arial" panose="020B0604020202020204"/>
              </a:rPr>
              <a:t>tamburello </a:t>
            </a:r>
            <a:r>
              <a:rPr lang="it-IT" sz="1320">
                <a:solidFill>
                  <a:srgbClr val="1A0DAB"/>
                </a:solidFill>
                <a:highlight>
                  <a:srgbClr val="F8F9FA"/>
                </a:highlight>
                <a:latin typeface="Arial" panose="020B0604020202020204"/>
                <a:ea typeface="Arial" panose="020B0604020202020204"/>
                <a:cs typeface="Arial" panose="020B0604020202020204"/>
                <a:sym typeface="Arial" panose="020B0604020202020204"/>
              </a:rPr>
              <a:t>(tambourine).</a:t>
            </a:r>
            <a:endParaRPr sz="1320">
              <a:solidFill>
                <a:srgbClr val="1A0DAB"/>
              </a:solidFill>
              <a:highlight>
                <a:srgbClr val="F8F9FA"/>
              </a:highlight>
              <a:latin typeface="Arial" panose="020B0604020202020204"/>
              <a:ea typeface="Arial" panose="020B0604020202020204"/>
              <a:cs typeface="Arial" panose="020B0604020202020204"/>
              <a:sym typeface="Arial" panose="020B0604020202020204"/>
            </a:endParaRPr>
          </a:p>
          <a:p>
            <a:pPr marL="0" lvl="0" indent="0" algn="just" rtl="0">
              <a:lnSpc>
                <a:spcPct val="130000"/>
              </a:lnSpc>
              <a:spcBef>
                <a:spcPts val="1200"/>
              </a:spcBef>
              <a:spcAft>
                <a:spcPts val="0"/>
              </a:spcAft>
              <a:buClr>
                <a:schemeClr val="dk1"/>
              </a:buClr>
              <a:buSzPts val="440"/>
              <a:buFont typeface="Arial" panose="020B0604020202020204"/>
              <a:buNone/>
            </a:pPr>
            <a:r>
              <a:rPr lang="it-IT" sz="1320">
                <a:solidFill>
                  <a:srgbClr val="1A0DAB"/>
                </a:solidFill>
                <a:highlight>
                  <a:srgbClr val="F8F9FA"/>
                </a:highlight>
                <a:latin typeface="Arial" panose="020B0604020202020204"/>
                <a:ea typeface="Arial" panose="020B0604020202020204"/>
                <a:cs typeface="Arial" panose="020B0604020202020204"/>
                <a:sym typeface="Arial" panose="020B0604020202020204"/>
              </a:rPr>
              <a:t>  The </a:t>
            </a:r>
            <a:r>
              <a:rPr lang="it-IT" sz="1320" b="1">
                <a:solidFill>
                  <a:srgbClr val="1A0DAB"/>
                </a:solidFill>
                <a:highlight>
                  <a:srgbClr val="F8F9FA"/>
                </a:highlight>
                <a:latin typeface="Arial" panose="020B0604020202020204"/>
                <a:ea typeface="Arial" panose="020B0604020202020204"/>
                <a:cs typeface="Arial" panose="020B0604020202020204"/>
                <a:sym typeface="Arial" panose="020B0604020202020204"/>
              </a:rPr>
              <a:t>organetto</a:t>
            </a:r>
            <a:r>
              <a:rPr lang="it-IT" sz="1320">
                <a:solidFill>
                  <a:srgbClr val="1A0DAB"/>
                </a:solidFill>
                <a:highlight>
                  <a:srgbClr val="F8F9FA"/>
                </a:highlight>
                <a:latin typeface="Arial" panose="020B0604020202020204"/>
                <a:ea typeface="Arial" panose="020B0604020202020204"/>
                <a:cs typeface="Arial" panose="020B0604020202020204"/>
                <a:sym typeface="Arial" panose="020B0604020202020204"/>
              </a:rPr>
              <a:t> is a small accordion that was immediately successful, enlivening Sicilian festivals.</a:t>
            </a:r>
            <a:endParaRPr sz="1320">
              <a:solidFill>
                <a:srgbClr val="1A0DAB"/>
              </a:solidFill>
              <a:highlight>
                <a:srgbClr val="F8F9FA"/>
              </a:highlight>
              <a:latin typeface="Arial" panose="020B0604020202020204"/>
              <a:ea typeface="Arial" panose="020B0604020202020204"/>
              <a:cs typeface="Arial" panose="020B0604020202020204"/>
              <a:sym typeface="Arial" panose="020B0604020202020204"/>
            </a:endParaRPr>
          </a:p>
          <a:p>
            <a:pPr marL="0" lvl="0" indent="0" algn="just" rtl="0">
              <a:lnSpc>
                <a:spcPct val="130000"/>
              </a:lnSpc>
              <a:spcBef>
                <a:spcPts val="1200"/>
              </a:spcBef>
              <a:spcAft>
                <a:spcPts val="0"/>
              </a:spcAft>
              <a:buSzPts val="440"/>
              <a:buNone/>
            </a:pPr>
            <a:endParaRPr sz="1320">
              <a:solidFill>
                <a:srgbClr val="1A0DAB"/>
              </a:solidFill>
            </a:endParaRPr>
          </a:p>
        </p:txBody>
      </p:sp>
      <p:pic>
        <p:nvPicPr>
          <p:cNvPr id="158" name="Google Shape;158;p7"/>
          <p:cNvPicPr preferRelativeResize="0"/>
          <p:nvPr/>
        </p:nvPicPr>
        <p:blipFill>
          <a:blip r:embed="rId1"/>
          <a:stretch>
            <a:fillRect/>
          </a:stretch>
        </p:blipFill>
        <p:spPr>
          <a:xfrm>
            <a:off x="4993350" y="681700"/>
            <a:ext cx="2401900" cy="1383875"/>
          </a:xfrm>
          <a:prstGeom prst="rect">
            <a:avLst/>
          </a:prstGeom>
          <a:noFill/>
          <a:ln>
            <a:noFill/>
          </a:ln>
        </p:spPr>
      </p:pic>
      <p:pic>
        <p:nvPicPr>
          <p:cNvPr id="159" name="Google Shape;159;p7"/>
          <p:cNvPicPr preferRelativeResize="0"/>
          <p:nvPr/>
        </p:nvPicPr>
        <p:blipFill>
          <a:blip r:embed="rId2"/>
          <a:stretch>
            <a:fillRect/>
          </a:stretch>
        </p:blipFill>
        <p:spPr>
          <a:xfrm>
            <a:off x="7487750" y="2194025"/>
            <a:ext cx="1587900" cy="2322325"/>
          </a:xfrm>
          <a:prstGeom prst="rect">
            <a:avLst/>
          </a:prstGeom>
          <a:noFill/>
          <a:ln>
            <a:noFill/>
          </a:ln>
        </p:spPr>
      </p:pic>
      <p:sp>
        <p:nvSpPr>
          <p:cNvPr id="160" name="Google Shape;160;p7"/>
          <p:cNvSpPr txBox="1"/>
          <p:nvPr/>
        </p:nvSpPr>
        <p:spPr>
          <a:xfrm>
            <a:off x="7395250" y="1834250"/>
            <a:ext cx="1680300" cy="3318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it-IT" sz="1200" b="1">
                <a:latin typeface="Calibri" panose="020F0502020204030204"/>
                <a:ea typeface="Calibri" panose="020F0502020204030204"/>
                <a:cs typeface="Calibri" panose="020F0502020204030204"/>
                <a:sym typeface="Calibri" panose="020F0502020204030204"/>
              </a:rPr>
              <a:t>FRISCALETTO (ZUFOLO)</a:t>
            </a:r>
            <a:endParaRPr sz="900" b="1">
              <a:latin typeface="Calibri" panose="020F0502020204030204"/>
              <a:ea typeface="Calibri" panose="020F0502020204030204"/>
              <a:cs typeface="Calibri" panose="020F0502020204030204"/>
              <a:sym typeface="Calibri" panose="020F0502020204030204"/>
            </a:endParaRPr>
          </a:p>
        </p:txBody>
      </p:sp>
      <p:pic>
        <p:nvPicPr>
          <p:cNvPr id="161" name="Google Shape;161;p7"/>
          <p:cNvPicPr preferRelativeResize="0"/>
          <p:nvPr/>
        </p:nvPicPr>
        <p:blipFill>
          <a:blip r:embed="rId3"/>
          <a:stretch>
            <a:fillRect/>
          </a:stretch>
        </p:blipFill>
        <p:spPr>
          <a:xfrm>
            <a:off x="4993350" y="2411877"/>
            <a:ext cx="2401900" cy="2401873"/>
          </a:xfrm>
          <a:prstGeom prst="rect">
            <a:avLst/>
          </a:prstGeom>
          <a:noFill/>
          <a:ln>
            <a:noFill/>
          </a:ln>
        </p:spPr>
      </p:pic>
      <p:sp>
        <p:nvSpPr>
          <p:cNvPr id="162" name="Google Shape;162;p7"/>
          <p:cNvSpPr txBox="1"/>
          <p:nvPr/>
        </p:nvSpPr>
        <p:spPr>
          <a:xfrm>
            <a:off x="5207375" y="2166050"/>
            <a:ext cx="1587900" cy="3693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l" rtl="0">
              <a:spcBef>
                <a:spcPts val="0"/>
              </a:spcBef>
              <a:spcAft>
                <a:spcPts val="0"/>
              </a:spcAft>
              <a:buNone/>
            </a:pPr>
            <a:r>
              <a:rPr lang="it-IT" sz="1200" b="1">
                <a:latin typeface="Calibri" panose="020F0502020204030204"/>
                <a:ea typeface="Calibri" panose="020F0502020204030204"/>
                <a:cs typeface="Calibri" panose="020F0502020204030204"/>
                <a:sym typeface="Calibri" panose="020F0502020204030204"/>
              </a:rPr>
              <a:t>TAMBURELLO</a:t>
            </a:r>
            <a:endParaRPr sz="1200" b="1">
              <a:latin typeface="Calibri" panose="020F0502020204030204"/>
              <a:ea typeface="Calibri" panose="020F0502020204030204"/>
              <a:cs typeface="Calibri" panose="020F0502020204030204"/>
              <a:sym typeface="Calibri" panose="020F0502020204030204"/>
            </a:endParaRPr>
          </a:p>
        </p:txBody>
      </p:sp>
      <p:pic>
        <p:nvPicPr>
          <p:cNvPr id="163" name="Google Shape;163;p7"/>
          <p:cNvPicPr preferRelativeResize="0"/>
          <p:nvPr/>
        </p:nvPicPr>
        <p:blipFill>
          <a:blip r:embed="rId4"/>
          <a:stretch>
            <a:fillRect/>
          </a:stretch>
        </p:blipFill>
        <p:spPr>
          <a:xfrm>
            <a:off x="6345300" y="4731525"/>
            <a:ext cx="2730250" cy="1907750"/>
          </a:xfrm>
          <a:prstGeom prst="rect">
            <a:avLst/>
          </a:prstGeom>
          <a:noFill/>
          <a:ln>
            <a:noFill/>
          </a:ln>
        </p:spPr>
      </p:pic>
      <p:sp>
        <p:nvSpPr>
          <p:cNvPr id="164" name="Google Shape;164;p7"/>
          <p:cNvSpPr txBox="1"/>
          <p:nvPr/>
        </p:nvSpPr>
        <p:spPr>
          <a:xfrm>
            <a:off x="5353200" y="6260750"/>
            <a:ext cx="992100" cy="3693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l" rtl="0">
              <a:spcBef>
                <a:spcPts val="0"/>
              </a:spcBef>
              <a:spcAft>
                <a:spcPts val="0"/>
              </a:spcAft>
              <a:buNone/>
            </a:pPr>
            <a:r>
              <a:rPr lang="it-IT" sz="1200" b="1">
                <a:latin typeface="Calibri" panose="020F0502020204030204"/>
                <a:ea typeface="Calibri" panose="020F0502020204030204"/>
                <a:cs typeface="Calibri" panose="020F0502020204030204"/>
                <a:sym typeface="Calibri" panose="020F0502020204030204"/>
              </a:rPr>
              <a:t>ORGANETTO</a:t>
            </a:r>
            <a:endParaRPr sz="1200" b="1">
              <a:latin typeface="Calibri" panose="020F0502020204030204"/>
              <a:ea typeface="Calibri" panose="020F0502020204030204"/>
              <a:cs typeface="Calibri" panose="020F0502020204030204"/>
              <a:sym typeface="Calibri" panose="020F0502020204030204"/>
            </a:endParaRPr>
          </a:p>
        </p:txBody>
      </p:sp>
    </p:spTree>
  </p:cSld>
  <p:clrMapOvr>
    <a:masterClrMapping/>
  </p:clrMapOvr>
  <mc:AlternateContent xmlns:mc="http://schemas.openxmlformats.org/markup-compatibility/2006">
    <mc:Choice xmlns:p14="http://schemas.microsoft.com/office/powerpoint/2010/main" Requires="p14">
      <p:transition spd="slow" p14:dur="1000">
        <p:wheel spokes="3"/>
      </p:transition>
    </mc:Choice>
    <mc:Fallback>
      <p:transition spd="slow">
        <p:wheel spokes="3"/>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660000"/>
        </a:solidFill>
        <a:effectLst/>
      </p:bgPr>
    </p:bg>
    <p:spTree>
      <p:nvGrpSpPr>
        <p:cNvPr id="169" name="Shape 169"/>
        <p:cNvGrpSpPr/>
        <p:nvPr/>
      </p:nvGrpSpPr>
      <p:grpSpPr>
        <a:xfrm>
          <a:off x="0" y="0"/>
          <a:ext cx="0" cy="0"/>
          <a:chOff x="0" y="0"/>
          <a:chExt cx="0" cy="0"/>
        </a:xfrm>
      </p:grpSpPr>
      <p:sp>
        <p:nvSpPr>
          <p:cNvPr id="170" name="Google Shape;170;g2443a5727d6_0_13"/>
          <p:cNvSpPr txBox="1"/>
          <p:nvPr>
            <p:ph type="title"/>
          </p:nvPr>
        </p:nvSpPr>
        <p:spPr>
          <a:xfrm>
            <a:off x="304800" y="4027550"/>
            <a:ext cx="3008400" cy="342600"/>
          </a:xfrm>
          <a:prstGeom prst="rect">
            <a:avLst/>
          </a:prstGeom>
        </p:spPr>
        <p:txBody>
          <a:bodyPr spcFirstLastPara="1" wrap="square" lIns="91425" tIns="45700" rIns="91425" bIns="45700" anchor="b" anchorCtr="0">
            <a:noAutofit/>
          </a:bodyPr>
          <a:lstStyle/>
          <a:p>
            <a:pPr marL="0" lvl="0" indent="0" algn="ctr" rtl="0">
              <a:spcBef>
                <a:spcPts val="0"/>
              </a:spcBef>
              <a:spcAft>
                <a:spcPts val="0"/>
              </a:spcAft>
              <a:buNone/>
            </a:pPr>
            <a:r>
              <a:rPr lang="it-IT" sz="2200">
                <a:solidFill>
                  <a:schemeClr val="lt1"/>
                </a:solidFill>
              </a:rPr>
              <a:t>TATARATA’</a:t>
            </a:r>
            <a:endParaRPr sz="2200">
              <a:solidFill>
                <a:schemeClr val="lt1"/>
              </a:solidFill>
            </a:endParaRPr>
          </a:p>
        </p:txBody>
      </p:sp>
      <p:sp>
        <p:nvSpPr>
          <p:cNvPr id="171" name="Google Shape;171;g2443a5727d6_0_13"/>
          <p:cNvSpPr txBox="1"/>
          <p:nvPr>
            <p:ph type="body" idx="1"/>
          </p:nvPr>
        </p:nvSpPr>
        <p:spPr>
          <a:xfrm>
            <a:off x="3575050" y="273050"/>
            <a:ext cx="5008200" cy="5853000"/>
          </a:xfrm>
          <a:prstGeom prst="rect">
            <a:avLst/>
          </a:prstGeom>
          <a:solidFill>
            <a:srgbClr val="660000"/>
          </a:solidFill>
        </p:spPr>
        <p:txBody>
          <a:bodyPr spcFirstLastPara="1" wrap="square" lIns="91425" tIns="45700" rIns="91425" bIns="45700" anchor="t" anchorCtr="0">
            <a:noAutofit/>
          </a:bodyPr>
          <a:lstStyle/>
          <a:p>
            <a:pPr marL="0" lvl="0" indent="457200" algn="l" rtl="0">
              <a:lnSpc>
                <a:spcPct val="150000"/>
              </a:lnSpc>
              <a:spcBef>
                <a:spcPts val="1200"/>
              </a:spcBef>
              <a:spcAft>
                <a:spcPts val="0"/>
              </a:spcAft>
              <a:buNone/>
            </a:pPr>
            <a:endParaRPr sz="1500">
              <a:solidFill>
                <a:srgbClr val="202124"/>
              </a:solidFill>
              <a:highlight>
                <a:srgbClr val="660000"/>
              </a:highlight>
              <a:latin typeface="Arial" panose="020B0604020202020204"/>
              <a:ea typeface="Arial" panose="020B0604020202020204"/>
              <a:cs typeface="Arial" panose="020B0604020202020204"/>
              <a:sym typeface="Arial" panose="020B0604020202020204"/>
            </a:endParaRPr>
          </a:p>
          <a:p>
            <a:pPr marL="0" lvl="0" indent="0" algn="just" rtl="0">
              <a:lnSpc>
                <a:spcPct val="150000"/>
              </a:lnSpc>
              <a:spcBef>
                <a:spcPts val="1200"/>
              </a:spcBef>
              <a:spcAft>
                <a:spcPts val="0"/>
              </a:spcAft>
              <a:buNone/>
            </a:pPr>
            <a:r>
              <a:rPr lang="it-IT" sz="1500">
                <a:solidFill>
                  <a:srgbClr val="202124"/>
                </a:solidFill>
                <a:highlight>
                  <a:srgbClr val="660000"/>
                </a:highlight>
                <a:latin typeface="Arial" panose="020B0604020202020204"/>
                <a:ea typeface="Arial" panose="020B0604020202020204"/>
                <a:cs typeface="Arial" panose="020B0604020202020204"/>
                <a:sym typeface="Arial" panose="020B0604020202020204"/>
              </a:rPr>
              <a:t>    </a:t>
            </a:r>
            <a:r>
              <a:rPr lang="it-IT" sz="1500">
                <a:solidFill>
                  <a:srgbClr val="FFFFFF"/>
                </a:solidFill>
                <a:highlight>
                  <a:srgbClr val="660000"/>
                </a:highlight>
                <a:latin typeface="Arial" panose="020B0604020202020204"/>
                <a:ea typeface="Arial" panose="020B0604020202020204"/>
                <a:cs typeface="Arial" panose="020B0604020202020204"/>
                <a:sym typeface="Arial" panose="020B0604020202020204"/>
              </a:rPr>
              <a:t> In general, it is possible to say that the Sicilian folk song was born from the oral tradition. The songs were handed down from village to village, from town to town and took on a different aspect from time to time, giving rise to numerous variations.</a:t>
            </a:r>
            <a:endParaRPr sz="1500">
              <a:solidFill>
                <a:srgbClr val="FFFFFF"/>
              </a:solidFill>
              <a:highlight>
                <a:srgbClr val="660000"/>
              </a:highlight>
              <a:latin typeface="Arial" panose="020B0604020202020204"/>
              <a:ea typeface="Arial" panose="020B0604020202020204"/>
              <a:cs typeface="Arial" panose="020B0604020202020204"/>
              <a:sym typeface="Arial" panose="020B0604020202020204"/>
            </a:endParaRPr>
          </a:p>
          <a:p>
            <a:pPr marL="0" lvl="0" indent="0" algn="just" rtl="0">
              <a:lnSpc>
                <a:spcPct val="150000"/>
              </a:lnSpc>
              <a:spcBef>
                <a:spcPts val="0"/>
              </a:spcBef>
              <a:spcAft>
                <a:spcPts val="0"/>
              </a:spcAft>
              <a:buNone/>
            </a:pPr>
            <a:r>
              <a:rPr lang="it-IT" sz="1500">
                <a:solidFill>
                  <a:srgbClr val="FFFFFF"/>
                </a:solidFill>
                <a:highlight>
                  <a:srgbClr val="660000"/>
                </a:highlight>
                <a:latin typeface="Arial" panose="020B0604020202020204"/>
                <a:ea typeface="Arial" panose="020B0604020202020204"/>
                <a:cs typeface="Arial" panose="020B0604020202020204"/>
                <a:sym typeface="Arial" panose="020B0604020202020204"/>
              </a:rPr>
              <a:t>     A first musical typology linked to the Sicilian tradition is made up of work songs. They were performed during the daily work to better coordinate the various groups.</a:t>
            </a:r>
            <a:endParaRPr sz="1500">
              <a:solidFill>
                <a:srgbClr val="FFFFFF"/>
              </a:solidFill>
              <a:highlight>
                <a:srgbClr val="660000"/>
              </a:highlight>
              <a:latin typeface="Arial" panose="020B0604020202020204"/>
              <a:ea typeface="Arial" panose="020B0604020202020204"/>
              <a:cs typeface="Arial" panose="020B0604020202020204"/>
              <a:sym typeface="Arial" panose="020B0604020202020204"/>
            </a:endParaRPr>
          </a:p>
          <a:p>
            <a:pPr marL="0" lvl="0" indent="0" algn="just" rtl="0">
              <a:lnSpc>
                <a:spcPct val="150000"/>
              </a:lnSpc>
              <a:spcBef>
                <a:spcPts val="0"/>
              </a:spcBef>
              <a:spcAft>
                <a:spcPts val="0"/>
              </a:spcAft>
              <a:buNone/>
            </a:pPr>
            <a:r>
              <a:rPr lang="it-IT" sz="1500">
                <a:solidFill>
                  <a:srgbClr val="FFFFFF"/>
                </a:solidFill>
                <a:highlight>
                  <a:srgbClr val="660000"/>
                </a:highlight>
                <a:latin typeface="Arial" panose="020B0604020202020204"/>
                <a:ea typeface="Arial" panose="020B0604020202020204"/>
                <a:cs typeface="Arial" panose="020B0604020202020204"/>
                <a:sym typeface="Arial" panose="020B0604020202020204"/>
              </a:rPr>
              <a:t>    Finally, the songs of pain were performed without music and referred to the pain of those sentenced to death.</a:t>
            </a:r>
            <a:endParaRPr sz="1500">
              <a:solidFill>
                <a:srgbClr val="FFFFFF"/>
              </a:solidFill>
              <a:highlight>
                <a:srgbClr val="660000"/>
              </a:highlight>
              <a:latin typeface="Arial" panose="020B0604020202020204"/>
              <a:ea typeface="Arial" panose="020B0604020202020204"/>
              <a:cs typeface="Arial" panose="020B0604020202020204"/>
              <a:sym typeface="Arial" panose="020B0604020202020204"/>
            </a:endParaRPr>
          </a:p>
          <a:p>
            <a:pPr marL="0" lvl="0" indent="0" algn="just" rtl="0">
              <a:lnSpc>
                <a:spcPct val="150000"/>
              </a:lnSpc>
              <a:spcBef>
                <a:spcPts val="0"/>
              </a:spcBef>
              <a:spcAft>
                <a:spcPts val="0"/>
              </a:spcAft>
              <a:buNone/>
            </a:pPr>
            <a:r>
              <a:rPr lang="it-IT" sz="1500">
                <a:solidFill>
                  <a:srgbClr val="FFFFFF"/>
                </a:solidFill>
                <a:highlight>
                  <a:srgbClr val="660000"/>
                </a:highlight>
                <a:latin typeface="Arial" panose="020B0604020202020204"/>
                <a:ea typeface="Arial" panose="020B0604020202020204"/>
                <a:cs typeface="Arial" panose="020B0604020202020204"/>
                <a:sym typeface="Arial" panose="020B0604020202020204"/>
              </a:rPr>
              <a:t>   The </a:t>
            </a:r>
            <a:r>
              <a:rPr lang="it-IT" sz="1500" b="1">
                <a:solidFill>
                  <a:srgbClr val="FFFFFF"/>
                </a:solidFill>
                <a:highlight>
                  <a:srgbClr val="660000"/>
                </a:highlight>
                <a:latin typeface="Arial" panose="020B0604020202020204"/>
                <a:ea typeface="Arial" panose="020B0604020202020204"/>
                <a:cs typeface="Arial" panose="020B0604020202020204"/>
                <a:sym typeface="Arial" panose="020B0604020202020204"/>
              </a:rPr>
              <a:t>Tataratà,</a:t>
            </a:r>
            <a:r>
              <a:rPr lang="it-IT" sz="1500">
                <a:solidFill>
                  <a:srgbClr val="FFFFFF"/>
                </a:solidFill>
                <a:highlight>
                  <a:srgbClr val="660000"/>
                </a:highlight>
                <a:latin typeface="Arial" panose="020B0604020202020204"/>
                <a:ea typeface="Arial" panose="020B0604020202020204"/>
                <a:cs typeface="Arial" panose="020B0604020202020204"/>
                <a:sym typeface="Arial" panose="020B0604020202020204"/>
              </a:rPr>
              <a:t> an onomatopoeic voice that recalls the sound emitted by the drum, is one of the oldest Sicilian dances in the world. This dance is performed by armed men with swords and wreaths on their heads.</a:t>
            </a:r>
            <a:endParaRPr sz="1500">
              <a:solidFill>
                <a:srgbClr val="FFFFFF"/>
              </a:solidFill>
              <a:highlight>
                <a:srgbClr val="660000"/>
              </a:highlight>
              <a:latin typeface="Arial" panose="020B0604020202020204"/>
              <a:ea typeface="Arial" panose="020B0604020202020204"/>
              <a:cs typeface="Arial" panose="020B0604020202020204"/>
              <a:sym typeface="Arial" panose="020B0604020202020204"/>
            </a:endParaRPr>
          </a:p>
          <a:p>
            <a:pPr marL="0" lvl="0" indent="0" algn="just" rtl="0">
              <a:lnSpc>
                <a:spcPct val="150000"/>
              </a:lnSpc>
              <a:spcBef>
                <a:spcPts val="640"/>
              </a:spcBef>
              <a:spcAft>
                <a:spcPts val="0"/>
              </a:spcAft>
              <a:buNone/>
            </a:pPr>
            <a:endParaRPr sz="3600">
              <a:solidFill>
                <a:srgbClr val="FFFFFF"/>
              </a:solidFill>
              <a:highlight>
                <a:srgbClr val="4C1130"/>
              </a:highlight>
            </a:endParaRPr>
          </a:p>
        </p:txBody>
      </p:sp>
      <p:sp>
        <p:nvSpPr>
          <p:cNvPr id="172" name="Google Shape;172;g2443a5727d6_0_13"/>
          <p:cNvSpPr txBox="1"/>
          <p:nvPr>
            <p:ph type="body" idx="2"/>
          </p:nvPr>
        </p:nvSpPr>
        <p:spPr>
          <a:xfrm>
            <a:off x="437350" y="4783900"/>
            <a:ext cx="3008400" cy="1147500"/>
          </a:xfrm>
          <a:prstGeom prst="rect">
            <a:avLst/>
          </a:prstGeom>
          <a:solidFill>
            <a:schemeClr val="lt1"/>
          </a:solidFill>
        </p:spPr>
        <p:txBody>
          <a:bodyPr spcFirstLastPara="1" wrap="square" lIns="91425" tIns="45700" rIns="91425" bIns="45700" anchor="t" anchorCtr="0">
            <a:normAutofit/>
          </a:bodyPr>
          <a:lstStyle/>
          <a:p>
            <a:pPr marL="0" lvl="0" indent="0" algn="l" rtl="0">
              <a:spcBef>
                <a:spcPts val="280"/>
              </a:spcBef>
              <a:spcAft>
                <a:spcPts val="0"/>
              </a:spcAft>
              <a:buNone/>
            </a:pPr>
          </a:p>
        </p:txBody>
      </p:sp>
      <p:pic>
        <p:nvPicPr>
          <p:cNvPr id="173" name="Google Shape;173;g2443a5727d6_0_13" descr="Videoclip del Gruppo Folkloristico del Tataratà di Casteltermini - A.F.C. TATARATA' - Realizzato da Nicola Palmeri nel maggio del 2008. ( Orazio Ciccone - www.tatarata.it )" title="Tataratà ( di Nicola Palmeri ) - www.tatarata.it">
            <a:hlinkClick r:id="rId1"/>
          </p:cNvPr>
          <p:cNvPicPr preferRelativeResize="0"/>
          <p:nvPr/>
        </p:nvPicPr>
        <p:blipFill>
          <a:blip r:embed="rId2"/>
          <a:stretch>
            <a:fillRect/>
          </a:stretch>
        </p:blipFill>
        <p:spPr>
          <a:xfrm>
            <a:off x="93800" y="4409325"/>
            <a:ext cx="3371800" cy="1896625"/>
          </a:xfrm>
          <a:prstGeom prst="rect">
            <a:avLst/>
          </a:prstGeom>
          <a:noFill/>
          <a:ln>
            <a:noFill/>
          </a:ln>
        </p:spPr>
      </p:pic>
      <p:pic>
        <p:nvPicPr>
          <p:cNvPr id="174" name="Google Shape;174;g2443a5727d6_0_13"/>
          <p:cNvPicPr preferRelativeResize="0"/>
          <p:nvPr/>
        </p:nvPicPr>
        <p:blipFill>
          <a:blip r:embed="rId3"/>
          <a:stretch>
            <a:fillRect/>
          </a:stretch>
        </p:blipFill>
        <p:spPr>
          <a:xfrm>
            <a:off x="152400" y="152400"/>
            <a:ext cx="3160800" cy="1635637"/>
          </a:xfrm>
          <a:prstGeom prst="rect">
            <a:avLst/>
          </a:prstGeom>
          <a:noFill/>
          <a:ln>
            <a:noFill/>
          </a:ln>
        </p:spPr>
      </p:pic>
      <p:pic>
        <p:nvPicPr>
          <p:cNvPr id="175" name="Google Shape;175;g2443a5727d6_0_13"/>
          <p:cNvPicPr preferRelativeResize="0"/>
          <p:nvPr/>
        </p:nvPicPr>
        <p:blipFill>
          <a:blip r:embed="rId4"/>
          <a:stretch>
            <a:fillRect/>
          </a:stretch>
        </p:blipFill>
        <p:spPr>
          <a:xfrm>
            <a:off x="195213" y="1980000"/>
            <a:ext cx="2008375" cy="2008375"/>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1000">
        <p:randomBar dir="vert"/>
      </p:transition>
    </mc:Choice>
    <mc:Fallback>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3"/>
                                        </p:tgtEl>
                                        <p:attrNameLst>
                                          <p:attrName>style.visibility</p:attrName>
                                        </p:attrNameLst>
                                      </p:cBhvr>
                                      <p:to>
                                        <p:strVal val="visible"/>
                                      </p:to>
                                    </p:set>
                                    <p:animEffect transition="in" filter="fade">
                                      <p:cBhvr>
                                        <p:cTn id="7" dur="1000"/>
                                        <p:tgtEl>
                                          <p:spTgt spid="1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80" name="Shape 180"/>
        <p:cNvGrpSpPr/>
        <p:nvPr/>
      </p:nvGrpSpPr>
      <p:grpSpPr>
        <a:xfrm>
          <a:off x="0" y="0"/>
          <a:ext cx="0" cy="0"/>
          <a:chOff x="0" y="0"/>
          <a:chExt cx="0" cy="0"/>
        </a:xfrm>
      </p:grpSpPr>
      <p:sp>
        <p:nvSpPr>
          <p:cNvPr id="181" name="Google Shape;181;g2443a5727d6_0_25"/>
          <p:cNvSpPr txBox="1"/>
          <p:nvPr>
            <p:ph type="title"/>
          </p:nvPr>
        </p:nvSpPr>
        <p:spPr>
          <a:xfrm>
            <a:off x="457200" y="273050"/>
            <a:ext cx="3008400" cy="529500"/>
          </a:xfrm>
          <a:prstGeom prst="rect">
            <a:avLst/>
          </a:prstGeom>
        </p:spPr>
        <p:txBody>
          <a:bodyPr spcFirstLastPara="1" wrap="square" lIns="91425" tIns="45700" rIns="91425" bIns="45700" anchor="b" anchorCtr="0">
            <a:normAutofit fontScale="90000"/>
          </a:bodyPr>
          <a:lstStyle/>
          <a:p>
            <a:pPr marL="0" lvl="0" indent="0" algn="ctr" rtl="0">
              <a:spcBef>
                <a:spcPts val="1000"/>
              </a:spcBef>
              <a:spcAft>
                <a:spcPts val="0"/>
              </a:spcAft>
              <a:buNone/>
            </a:pPr>
            <a:r>
              <a:rPr lang="it-IT" sz="3100"/>
              <a:t>TARANTELLA</a:t>
            </a:r>
            <a:endParaRPr sz="3300"/>
          </a:p>
        </p:txBody>
      </p:sp>
      <p:sp>
        <p:nvSpPr>
          <p:cNvPr id="182" name="Google Shape;182;g2443a5727d6_0_25"/>
          <p:cNvSpPr txBox="1"/>
          <p:nvPr>
            <p:ph type="body" idx="1"/>
          </p:nvPr>
        </p:nvSpPr>
        <p:spPr>
          <a:xfrm>
            <a:off x="-125" y="0"/>
            <a:ext cx="9144000" cy="6707700"/>
          </a:xfrm>
          <a:prstGeom prst="rect">
            <a:avLst/>
          </a:prstGeom>
          <a:solidFill>
            <a:srgbClr val="EAD1DC"/>
          </a:solidFill>
        </p:spPr>
        <p:txBody>
          <a:bodyPr spcFirstLastPara="1" wrap="square" lIns="91425" tIns="45700" rIns="91425" bIns="45700" anchor="t" anchorCtr="0">
            <a:normAutofit/>
          </a:bodyPr>
          <a:lstStyle/>
          <a:p>
            <a:pPr marL="0" lvl="0" indent="0" algn="l" rtl="0">
              <a:spcBef>
                <a:spcPts val="640"/>
              </a:spcBef>
              <a:spcAft>
                <a:spcPts val="0"/>
              </a:spcAft>
              <a:buNone/>
            </a:pPr>
          </a:p>
        </p:txBody>
      </p:sp>
      <p:pic>
        <p:nvPicPr>
          <p:cNvPr id="183" name="Google Shape;183;g2443a5727d6_0_25"/>
          <p:cNvPicPr preferRelativeResize="0"/>
          <p:nvPr/>
        </p:nvPicPr>
        <p:blipFill>
          <a:blip r:embed="rId1"/>
          <a:stretch>
            <a:fillRect/>
          </a:stretch>
        </p:blipFill>
        <p:spPr>
          <a:xfrm>
            <a:off x="-125" y="0"/>
            <a:ext cx="3283200" cy="2973025"/>
          </a:xfrm>
          <a:prstGeom prst="rect">
            <a:avLst/>
          </a:prstGeom>
          <a:noFill/>
          <a:ln>
            <a:noFill/>
          </a:ln>
        </p:spPr>
      </p:pic>
      <p:sp>
        <p:nvSpPr>
          <p:cNvPr id="184" name="Google Shape;184;g2443a5727d6_0_25"/>
          <p:cNvSpPr txBox="1"/>
          <p:nvPr/>
        </p:nvSpPr>
        <p:spPr>
          <a:xfrm>
            <a:off x="4468625" y="41450"/>
            <a:ext cx="31920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it-IT" sz="2800" b="1">
                <a:solidFill>
                  <a:srgbClr val="4C1130"/>
                </a:solidFill>
                <a:latin typeface="Alfa Slab One" panose="00000500000000000000"/>
                <a:ea typeface="Alfa Slab One" panose="00000500000000000000"/>
                <a:cs typeface="Alfa Slab One" panose="00000500000000000000"/>
                <a:sym typeface="Alfa Slab One" panose="00000500000000000000"/>
              </a:rPr>
              <a:t>TARANTELLA</a:t>
            </a:r>
            <a:endParaRPr sz="2800" b="1">
              <a:solidFill>
                <a:srgbClr val="4C1130"/>
              </a:solidFill>
              <a:latin typeface="Alfa Slab One" panose="00000500000000000000"/>
              <a:ea typeface="Alfa Slab One" panose="00000500000000000000"/>
              <a:cs typeface="Alfa Slab One" panose="00000500000000000000"/>
              <a:sym typeface="Alfa Slab One" panose="00000500000000000000"/>
            </a:endParaRPr>
          </a:p>
        </p:txBody>
      </p:sp>
      <p:sp>
        <p:nvSpPr>
          <p:cNvPr id="185" name="Google Shape;185;g2443a5727d6_0_25"/>
          <p:cNvSpPr txBox="1"/>
          <p:nvPr/>
        </p:nvSpPr>
        <p:spPr>
          <a:xfrm>
            <a:off x="3283075" y="657050"/>
            <a:ext cx="5654100" cy="24282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t" anchorCtr="0">
            <a:spAutoFit/>
          </a:bodyPr>
          <a:lstStyle/>
          <a:p>
            <a:pPr marL="0" lvl="0" indent="0" algn="just" rtl="0">
              <a:lnSpc>
                <a:spcPct val="115000"/>
              </a:lnSpc>
              <a:spcBef>
                <a:spcPts val="1200"/>
              </a:spcBef>
              <a:spcAft>
                <a:spcPts val="0"/>
              </a:spcAft>
              <a:buClr>
                <a:schemeClr val="dk1"/>
              </a:buClr>
              <a:buSzPts val="1100"/>
              <a:buFont typeface="Arial" panose="020B0604020202020204"/>
              <a:buNone/>
            </a:pPr>
            <a:r>
              <a:rPr lang="it-IT" sz="1100">
                <a:solidFill>
                  <a:srgbClr val="202124"/>
                </a:solidFill>
                <a:highlight>
                  <a:srgbClr val="EAD1DC"/>
                </a:highlight>
              </a:rPr>
              <a:t>  </a:t>
            </a:r>
            <a:r>
              <a:rPr lang="it-IT" sz="1500">
                <a:solidFill>
                  <a:srgbClr val="4C1130"/>
                </a:solidFill>
                <a:highlight>
                  <a:srgbClr val="EAD1DC"/>
                </a:highlight>
              </a:rPr>
              <a:t>Tarantella is a dance full of energy, which is characterized by captivating and engaging rhythms, colorful costumes, tambourines and lots of joy. But what are its origins and how is the Sicilian tarantella danced?</a:t>
            </a:r>
            <a:endParaRPr sz="1500">
              <a:solidFill>
                <a:srgbClr val="4C1130"/>
              </a:solidFill>
              <a:highlight>
                <a:srgbClr val="EAD1DC"/>
              </a:highlight>
            </a:endParaRPr>
          </a:p>
          <a:p>
            <a:pPr marL="0" lvl="0" indent="0" algn="just" rtl="0">
              <a:lnSpc>
                <a:spcPct val="115000"/>
              </a:lnSpc>
              <a:spcBef>
                <a:spcPts val="1200"/>
              </a:spcBef>
              <a:spcAft>
                <a:spcPts val="1200"/>
              </a:spcAft>
              <a:buNone/>
            </a:pPr>
            <a:r>
              <a:rPr lang="it-IT" sz="1500">
                <a:solidFill>
                  <a:srgbClr val="4C1130"/>
                </a:solidFill>
                <a:highlight>
                  <a:srgbClr val="EAD1DC"/>
                </a:highlight>
              </a:rPr>
              <a:t>  The Sicilian </a:t>
            </a:r>
            <a:r>
              <a:rPr lang="it-IT" sz="1500" b="1">
                <a:solidFill>
                  <a:srgbClr val="4C1130"/>
                </a:solidFill>
                <a:highlight>
                  <a:srgbClr val="EAD1DC"/>
                </a:highlight>
              </a:rPr>
              <a:t>Tarantella</a:t>
            </a:r>
            <a:r>
              <a:rPr lang="it-IT" sz="1500">
                <a:solidFill>
                  <a:srgbClr val="4C1130"/>
                </a:solidFill>
                <a:highlight>
                  <a:srgbClr val="EAD1DC"/>
                </a:highlight>
              </a:rPr>
              <a:t> draws its origins from the Greco-Roman culture, with Gneo Nevio, who dedicated himself to the "Tarentilla", a comedy of Latin origins and Greek inspiration. The protagonist of this story is a girl from Taranto.</a:t>
            </a:r>
            <a:r>
              <a:rPr lang="it-IT" sz="1200">
                <a:solidFill>
                  <a:srgbClr val="4C1130"/>
                </a:solidFill>
                <a:highlight>
                  <a:srgbClr val="D9D2E9"/>
                </a:highlight>
              </a:rPr>
              <a:t>	</a:t>
            </a:r>
            <a:endParaRPr sz="1500">
              <a:solidFill>
                <a:srgbClr val="4C1130"/>
              </a:solidFill>
              <a:highlight>
                <a:srgbClr val="D9D2E9"/>
              </a:highlight>
              <a:latin typeface="Calibri" panose="020F0502020204030204"/>
              <a:ea typeface="Calibri" panose="020F0502020204030204"/>
              <a:cs typeface="Calibri" panose="020F0502020204030204"/>
              <a:sym typeface="Calibri" panose="020F0502020204030204"/>
            </a:endParaRPr>
          </a:p>
        </p:txBody>
      </p:sp>
      <p:sp>
        <p:nvSpPr>
          <p:cNvPr id="186" name="Google Shape;186;g2443a5727d6_0_25"/>
          <p:cNvSpPr txBox="1"/>
          <p:nvPr/>
        </p:nvSpPr>
        <p:spPr>
          <a:xfrm>
            <a:off x="97200" y="3191875"/>
            <a:ext cx="8840100" cy="3532500"/>
          </a:xfrm>
          <a:prstGeom prst="rect">
            <a:avLst/>
          </a:prstGeom>
          <a:noFill/>
          <a:ln>
            <a:noFill/>
          </a:ln>
        </p:spPr>
        <p:txBody>
          <a:bodyPr spcFirstLastPara="1" wrap="square" lIns="91425" tIns="91425" rIns="91425" bIns="91425" anchor="t" anchorCtr="0">
            <a:spAutoFit/>
          </a:bodyPr>
          <a:lstStyle/>
          <a:p>
            <a:pPr marL="0" lvl="0" indent="0" algn="just" rtl="0">
              <a:lnSpc>
                <a:spcPct val="115000"/>
              </a:lnSpc>
              <a:spcBef>
                <a:spcPts val="1200"/>
              </a:spcBef>
              <a:spcAft>
                <a:spcPts val="0"/>
              </a:spcAft>
              <a:buClr>
                <a:schemeClr val="dk1"/>
              </a:buClr>
              <a:buSzPts val="1100"/>
              <a:buFont typeface="Arial" panose="020B0604020202020204"/>
              <a:buNone/>
            </a:pPr>
            <a:r>
              <a:rPr lang="it-IT" sz="1500">
                <a:solidFill>
                  <a:srgbClr val="202124"/>
                </a:solidFill>
                <a:highlight>
                  <a:srgbClr val="EAD1DC"/>
                </a:highlight>
              </a:rPr>
              <a:t>   </a:t>
            </a:r>
            <a:r>
              <a:rPr lang="it-IT" sz="1500">
                <a:solidFill>
                  <a:srgbClr val="4C1130"/>
                </a:solidFill>
                <a:highlight>
                  <a:srgbClr val="EAD1DC"/>
                </a:highlight>
              </a:rPr>
              <a:t>The term Tarantella derives from</a:t>
            </a:r>
            <a:r>
              <a:rPr lang="it-IT" sz="1500" b="1">
                <a:solidFill>
                  <a:srgbClr val="4C1130"/>
                </a:solidFill>
                <a:highlight>
                  <a:srgbClr val="EAD1DC"/>
                </a:highlight>
              </a:rPr>
              <a:t> taranta</a:t>
            </a:r>
            <a:r>
              <a:rPr lang="it-IT" sz="1500">
                <a:solidFill>
                  <a:srgbClr val="4C1130"/>
                </a:solidFill>
                <a:highlight>
                  <a:srgbClr val="EAD1DC"/>
                </a:highlight>
              </a:rPr>
              <a:t>, a word that indicated the tarantula insect, a poisonous spider. The ancients say that people who had been bitten by the poisonous spider danced the taranta.</a:t>
            </a:r>
            <a:endParaRPr sz="1500">
              <a:solidFill>
                <a:srgbClr val="4C1130"/>
              </a:solidFill>
              <a:highlight>
                <a:srgbClr val="EAD1DC"/>
              </a:highlight>
            </a:endParaRPr>
          </a:p>
          <a:p>
            <a:pPr marL="0" lvl="0" indent="0" algn="just" rtl="0">
              <a:lnSpc>
                <a:spcPct val="115000"/>
              </a:lnSpc>
              <a:spcBef>
                <a:spcPts val="1200"/>
              </a:spcBef>
              <a:spcAft>
                <a:spcPts val="0"/>
              </a:spcAft>
              <a:buClr>
                <a:schemeClr val="dk1"/>
              </a:buClr>
              <a:buSzPts val="1100"/>
              <a:buFont typeface="Arial" panose="020B0604020202020204"/>
              <a:buNone/>
            </a:pPr>
            <a:r>
              <a:rPr lang="it-IT" sz="1500">
                <a:solidFill>
                  <a:srgbClr val="4C1130"/>
                </a:solidFill>
                <a:highlight>
                  <a:srgbClr val="EAD1DC"/>
                </a:highlight>
              </a:rPr>
              <a:t>   Tarantella was danced in pagan public festivals, and following the Middle Ages, this frenetic dance rhythm was considered as a practice aimed at healing, a kind of exorcism with which demons could be driven away, which were represented by the poisonous spider.</a:t>
            </a:r>
            <a:endParaRPr sz="1500">
              <a:solidFill>
                <a:srgbClr val="4C1130"/>
              </a:solidFill>
              <a:highlight>
                <a:srgbClr val="EAD1DC"/>
              </a:highlight>
            </a:endParaRPr>
          </a:p>
          <a:p>
            <a:pPr marL="0" lvl="0" indent="0" algn="just" rtl="0">
              <a:lnSpc>
                <a:spcPct val="115000"/>
              </a:lnSpc>
              <a:spcBef>
                <a:spcPts val="1200"/>
              </a:spcBef>
              <a:spcAft>
                <a:spcPts val="0"/>
              </a:spcAft>
              <a:buClr>
                <a:schemeClr val="dk1"/>
              </a:buClr>
              <a:buSzPts val="1100"/>
              <a:buFont typeface="Arial" panose="020B0604020202020204"/>
              <a:buNone/>
            </a:pPr>
            <a:r>
              <a:rPr lang="it-IT" sz="1500">
                <a:solidFill>
                  <a:srgbClr val="4C1130"/>
                </a:solidFill>
                <a:highlight>
                  <a:srgbClr val="EAD1DC"/>
                </a:highlight>
              </a:rPr>
              <a:t>    Over time, the Tarantella has undergone several changes and has evolved into its function as a couple or collective dance, which is danced on various festive occasions.</a:t>
            </a:r>
            <a:endParaRPr sz="1500">
              <a:solidFill>
                <a:srgbClr val="4C1130"/>
              </a:solidFill>
              <a:highlight>
                <a:srgbClr val="EAD1DC"/>
              </a:highlight>
            </a:endParaRPr>
          </a:p>
          <a:p>
            <a:pPr marL="0" lvl="0" indent="0" algn="just" rtl="0">
              <a:lnSpc>
                <a:spcPct val="115000"/>
              </a:lnSpc>
              <a:spcBef>
                <a:spcPts val="1200"/>
              </a:spcBef>
              <a:spcAft>
                <a:spcPts val="1200"/>
              </a:spcAft>
              <a:buNone/>
            </a:pPr>
            <a:r>
              <a:rPr lang="it-IT" sz="1500">
                <a:solidFill>
                  <a:srgbClr val="4C1130"/>
                </a:solidFill>
                <a:highlight>
                  <a:srgbClr val="EAD1DC"/>
                </a:highlight>
              </a:rPr>
              <a:t>   During the 19th century, the Tarantella became one of the emblems of the Kingdom of the Two Sicilies, and its name thus replaced the names of some dances in various areas of Italy. In this way, Tarantella has become the best-known Italian dance in the world, so much so that it has even reached foreign borders.</a:t>
            </a:r>
            <a:r>
              <a:rPr lang="it-IT" sz="1500">
                <a:solidFill>
                  <a:srgbClr val="4C1130"/>
                </a:solidFill>
                <a:highlight>
                  <a:schemeClr val="lt1"/>
                </a:highlight>
              </a:rPr>
              <a:t>	</a:t>
            </a:r>
            <a:endParaRPr sz="1800">
              <a:solidFill>
                <a:srgbClr val="4C1130"/>
              </a:solidFill>
              <a:highlight>
                <a:schemeClr val="lt1"/>
              </a:highlight>
              <a:latin typeface="Calibri" panose="020F0502020204030204"/>
              <a:ea typeface="Calibri" panose="020F0502020204030204"/>
              <a:cs typeface="Calibri" panose="020F0502020204030204"/>
              <a:sym typeface="Calibri" panose="020F0502020204030204"/>
            </a:endParaRPr>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5A6BD"/>
        </a:solidFill>
        <a:effectLst/>
      </p:bgPr>
    </p:bg>
    <p:spTree>
      <p:nvGrpSpPr>
        <p:cNvPr id="191" name="Shape 191"/>
        <p:cNvGrpSpPr/>
        <p:nvPr/>
      </p:nvGrpSpPr>
      <p:grpSpPr>
        <a:xfrm>
          <a:off x="0" y="0"/>
          <a:ext cx="0" cy="0"/>
          <a:chOff x="0" y="0"/>
          <a:chExt cx="0" cy="0"/>
        </a:xfrm>
      </p:grpSpPr>
      <p:sp>
        <p:nvSpPr>
          <p:cNvPr id="192" name="Google Shape;192;g244dc880c6c_0_7"/>
          <p:cNvSpPr txBox="1"/>
          <p:nvPr/>
        </p:nvSpPr>
        <p:spPr>
          <a:xfrm>
            <a:off x="39450" y="0"/>
            <a:ext cx="9065100" cy="4079240"/>
          </a:xfrm>
          <a:prstGeom prst="rect">
            <a:avLst/>
          </a:prstGeom>
          <a:solidFill>
            <a:srgbClr val="D5A6BD"/>
          </a:solidFill>
          <a:ln>
            <a:noFill/>
          </a:ln>
        </p:spPr>
        <p:txBody>
          <a:bodyPr spcFirstLastPara="1" wrap="square" lIns="91425" tIns="91425" rIns="91425" bIns="91425" anchor="t" anchorCtr="0">
            <a:spAutoFit/>
          </a:bodyPr>
          <a:lstStyle/>
          <a:p>
            <a:pPr marL="0" lvl="0" indent="0" algn="just" rtl="0">
              <a:lnSpc>
                <a:spcPct val="115000"/>
              </a:lnSpc>
              <a:spcBef>
                <a:spcPts val="1200"/>
              </a:spcBef>
              <a:spcAft>
                <a:spcPts val="0"/>
              </a:spcAft>
              <a:buNone/>
            </a:pPr>
            <a:r>
              <a:rPr lang="it-IT" sz="1700">
                <a:solidFill>
                  <a:srgbClr val="202124"/>
                </a:solidFill>
                <a:highlight>
                  <a:srgbClr val="D5A6BD"/>
                </a:highlight>
              </a:rPr>
              <a:t>T</a:t>
            </a:r>
            <a:r>
              <a:rPr lang="it-IT" sz="1700">
                <a:solidFill>
                  <a:srgbClr val="4C1130"/>
                </a:solidFill>
                <a:highlight>
                  <a:srgbClr val="D5A6BD"/>
                </a:highlight>
              </a:rPr>
              <a:t>he</a:t>
            </a:r>
            <a:r>
              <a:rPr lang="it-IT" sz="1600">
                <a:solidFill>
                  <a:srgbClr val="4C1130"/>
                </a:solidFill>
                <a:highlight>
                  <a:srgbClr val="D5A6BD"/>
                </a:highlight>
              </a:rPr>
              <a:t>re are different typical Tarantella styles not only because they are danced or originated in different provinces, but because they are performed at particular times of the year.</a:t>
            </a:r>
            <a:endParaRPr sz="1600">
              <a:solidFill>
                <a:srgbClr val="4C1130"/>
              </a:solidFill>
              <a:highlight>
                <a:srgbClr val="D5A6BD"/>
              </a:highlight>
            </a:endParaRPr>
          </a:p>
          <a:p>
            <a:pPr marL="0" lvl="0" indent="0" algn="just" rtl="0">
              <a:lnSpc>
                <a:spcPct val="115000"/>
              </a:lnSpc>
              <a:spcBef>
                <a:spcPts val="1200"/>
              </a:spcBef>
              <a:spcAft>
                <a:spcPts val="0"/>
              </a:spcAft>
              <a:buNone/>
            </a:pPr>
            <a:r>
              <a:rPr lang="it-IT" sz="1600">
                <a:solidFill>
                  <a:srgbClr val="4C1130"/>
                </a:solidFill>
                <a:highlight>
                  <a:srgbClr val="D5A6BD"/>
                </a:highlight>
              </a:rPr>
              <a:t>There is a grape harvest dance, a carnival Tarantella or even a courtship dance…We remember:</a:t>
            </a:r>
            <a:endParaRPr sz="1600">
              <a:solidFill>
                <a:srgbClr val="4C1130"/>
              </a:solidFill>
              <a:highlight>
                <a:srgbClr val="D5A6BD"/>
              </a:highlight>
            </a:endParaRPr>
          </a:p>
          <a:p>
            <a:pPr marL="457200" lvl="0" indent="-330200" algn="just" rtl="0">
              <a:lnSpc>
                <a:spcPct val="115000"/>
              </a:lnSpc>
              <a:spcBef>
                <a:spcPts val="1200"/>
              </a:spcBef>
              <a:spcAft>
                <a:spcPts val="0"/>
              </a:spcAft>
              <a:buClr>
                <a:srgbClr val="4C1130"/>
              </a:buClr>
              <a:buSzPts val="1600"/>
              <a:buChar char="-"/>
            </a:pPr>
            <a:r>
              <a:rPr lang="it-IT" sz="1600" b="1" i="1">
                <a:solidFill>
                  <a:srgbClr val="4C1130"/>
                </a:solidFill>
                <a:highlight>
                  <a:srgbClr val="D5A6BD"/>
                </a:highlight>
              </a:rPr>
              <a:t>Il ballo a chiovu </a:t>
            </a:r>
            <a:r>
              <a:rPr lang="it-IT" sz="1600" i="1">
                <a:solidFill>
                  <a:srgbClr val="4C1130"/>
                </a:solidFill>
                <a:highlight>
                  <a:srgbClr val="D5A6BD"/>
                </a:highlight>
              </a:rPr>
              <a:t>that</a:t>
            </a:r>
            <a:r>
              <a:rPr lang="it-IT" sz="1600">
                <a:solidFill>
                  <a:srgbClr val="4C1130"/>
                </a:solidFill>
                <a:highlight>
                  <a:srgbClr val="D5A6BD"/>
                </a:highlight>
              </a:rPr>
              <a:t> is a tarantella originally born among Sicilian peasants which was performed during the harvest period. This type of Sicilian dance is characterized by the fact that the feet, with a kind of hop, always beat in the same point.</a:t>
            </a:r>
            <a:endParaRPr sz="1600">
              <a:solidFill>
                <a:srgbClr val="4C1130"/>
              </a:solidFill>
              <a:highlight>
                <a:srgbClr val="D5A6BD"/>
              </a:highlight>
            </a:endParaRPr>
          </a:p>
          <a:p>
            <a:pPr marL="457200" lvl="0" indent="-330200" algn="just" rtl="0">
              <a:lnSpc>
                <a:spcPct val="115000"/>
              </a:lnSpc>
              <a:spcBef>
                <a:spcPts val="0"/>
              </a:spcBef>
              <a:spcAft>
                <a:spcPts val="0"/>
              </a:spcAft>
              <a:buClr>
                <a:srgbClr val="4C1130"/>
              </a:buClr>
              <a:buSzPts val="1600"/>
              <a:buChar char="-"/>
            </a:pPr>
            <a:r>
              <a:rPr lang="it-IT" sz="1600" b="1" i="1">
                <a:solidFill>
                  <a:srgbClr val="4C1130"/>
                </a:solidFill>
                <a:highlight>
                  <a:srgbClr val="D5A6BD"/>
                </a:highlight>
              </a:rPr>
              <a:t>Contradance </a:t>
            </a:r>
            <a:r>
              <a:rPr lang="it-IT" sz="1600">
                <a:solidFill>
                  <a:srgbClr val="4C1130"/>
                </a:solidFill>
                <a:highlight>
                  <a:srgbClr val="D5A6BD"/>
                </a:highlight>
              </a:rPr>
              <a:t>that is </a:t>
            </a:r>
            <a:r>
              <a:rPr lang="it-IT" sz="1600" b="1">
                <a:solidFill>
                  <a:srgbClr val="4C1130"/>
                </a:solidFill>
                <a:highlight>
                  <a:srgbClr val="D5A6BD"/>
                </a:highlight>
              </a:rPr>
              <a:t>a</a:t>
            </a:r>
            <a:r>
              <a:rPr lang="it-IT" sz="1600">
                <a:solidFill>
                  <a:srgbClr val="4C1130"/>
                </a:solidFill>
                <a:highlight>
                  <a:srgbClr val="D5A6BD"/>
                </a:highlight>
              </a:rPr>
              <a:t> typical Sicilian dance that is performed during the Carnival period. Typically danced at village festivals and weddings.</a:t>
            </a:r>
            <a:endParaRPr sz="1600">
              <a:solidFill>
                <a:srgbClr val="4C1130"/>
              </a:solidFill>
              <a:highlight>
                <a:srgbClr val="D5A6BD"/>
              </a:highlight>
              <a:latin typeface="Calibri" panose="020F0502020204030204"/>
              <a:ea typeface="Calibri" panose="020F0502020204030204"/>
              <a:cs typeface="Calibri" panose="020F0502020204030204"/>
              <a:sym typeface="Calibri" panose="020F0502020204030204"/>
            </a:endParaRPr>
          </a:p>
          <a:p>
            <a:pPr marL="0" lvl="0" indent="0" algn="just" rtl="0">
              <a:lnSpc>
                <a:spcPct val="115000"/>
              </a:lnSpc>
              <a:spcBef>
                <a:spcPts val="1200"/>
              </a:spcBef>
              <a:spcAft>
                <a:spcPts val="0"/>
              </a:spcAft>
              <a:buNone/>
            </a:pPr>
            <a:endParaRPr sz="1600">
              <a:solidFill>
                <a:srgbClr val="4C1130"/>
              </a:solidFill>
              <a:highlight>
                <a:srgbClr val="D5A6BD"/>
              </a:highlight>
            </a:endParaRPr>
          </a:p>
          <a:p>
            <a:pPr marL="0" lvl="0" indent="0" algn="just" rtl="0">
              <a:lnSpc>
                <a:spcPct val="115000"/>
              </a:lnSpc>
              <a:spcBef>
                <a:spcPts val="1200"/>
              </a:spcBef>
              <a:spcAft>
                <a:spcPts val="0"/>
              </a:spcAft>
              <a:buNone/>
            </a:pPr>
            <a:endParaRPr sz="1600">
              <a:solidFill>
                <a:srgbClr val="4C1130"/>
              </a:solidFill>
              <a:highlight>
                <a:srgbClr val="D5A6BD"/>
              </a:highlight>
            </a:endParaRPr>
          </a:p>
          <a:p>
            <a:pPr marL="0" lvl="0" indent="0" algn="just" rtl="0">
              <a:lnSpc>
                <a:spcPct val="115000"/>
              </a:lnSpc>
              <a:spcBef>
                <a:spcPts val="1200"/>
              </a:spcBef>
              <a:spcAft>
                <a:spcPts val="1200"/>
              </a:spcAft>
              <a:buNone/>
            </a:pPr>
            <a:endParaRPr sz="1600">
              <a:solidFill>
                <a:srgbClr val="4C1130"/>
              </a:solidFill>
              <a:highlight>
                <a:srgbClr val="D5A6BD"/>
              </a:highlight>
            </a:endParaRPr>
          </a:p>
        </p:txBody>
      </p:sp>
      <p:pic>
        <p:nvPicPr>
          <p:cNvPr id="193" name="Google Shape;193;g244dc880c6c_0_7" descr="festa del paese GARBAGNATE MILANESE" title="sicilia nostra-Tarantella smurfiusa.mp4">
            <a:hlinkClick r:id="rId1"/>
          </p:cNvPr>
          <p:cNvPicPr preferRelativeResize="0"/>
          <p:nvPr/>
        </p:nvPicPr>
        <p:blipFill>
          <a:blip r:embed="rId2"/>
          <a:stretch>
            <a:fillRect/>
          </a:stretch>
        </p:blipFill>
        <p:spPr>
          <a:xfrm>
            <a:off x="1167300" y="2699425"/>
            <a:ext cx="6736448" cy="3848500"/>
          </a:xfrm>
          <a:prstGeom prst="rect">
            <a:avLst/>
          </a:prstGeom>
          <a:noFill/>
          <a:ln>
            <a:noFill/>
          </a:ln>
        </p:spPr>
      </p:pic>
      <p:sp>
        <p:nvSpPr>
          <p:cNvPr id="194" name="Google Shape;194;g244dc880c6c_0_7"/>
          <p:cNvSpPr txBox="1"/>
          <p:nvPr/>
        </p:nvSpPr>
        <p:spPr>
          <a:xfrm>
            <a:off x="0" y="2699425"/>
            <a:ext cx="2608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Calibri" panose="020F0502020204030204"/>
              <a:ea typeface="Calibri" panose="020F0502020204030204"/>
              <a:cs typeface="Calibri" panose="020F0502020204030204"/>
              <a:sym typeface="Calibri" panose="020F0502020204030204"/>
            </a:endParaRPr>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3"/>
                                        </p:tgtEl>
                                        <p:attrNameLst>
                                          <p:attrName>style.visibility</p:attrName>
                                        </p:attrNameLst>
                                      </p:cBhvr>
                                      <p:to>
                                        <p:strVal val="visible"/>
                                      </p:to>
                                    </p:set>
                                    <p:animEffect transition="in" filter="fade">
                                      <p:cBhvr>
                                        <p:cTn id="7" dur="1000"/>
                                        <p:tgtEl>
                                          <p:spTgt spid="1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99" name="Shape 199"/>
        <p:cNvGrpSpPr/>
        <p:nvPr/>
      </p:nvGrpSpPr>
      <p:grpSpPr>
        <a:xfrm>
          <a:off x="0" y="0"/>
          <a:ext cx="0" cy="0"/>
          <a:chOff x="0" y="0"/>
          <a:chExt cx="0" cy="0"/>
        </a:xfrm>
      </p:grpSpPr>
      <p:pic>
        <p:nvPicPr>
          <p:cNvPr id="200" name="Google Shape;200;g24835449523_0_0"/>
          <p:cNvPicPr preferRelativeResize="0"/>
          <p:nvPr/>
        </p:nvPicPr>
        <p:blipFill>
          <a:blip r:embed="rId1"/>
          <a:stretch>
            <a:fillRect/>
          </a:stretch>
        </p:blipFill>
        <p:spPr>
          <a:xfrm>
            <a:off x="0" y="0"/>
            <a:ext cx="9500475" cy="6858000"/>
          </a:xfrm>
          <a:prstGeom prst="rect">
            <a:avLst/>
          </a:prstGeom>
          <a:noFill/>
          <a:ln>
            <a:noFill/>
          </a:ln>
        </p:spPr>
      </p:pic>
      <p:sp>
        <p:nvSpPr>
          <p:cNvPr id="201" name="Google Shape;201;g24835449523_0_0"/>
          <p:cNvSpPr txBox="1"/>
          <p:nvPr/>
        </p:nvSpPr>
        <p:spPr>
          <a:xfrm>
            <a:off x="164150" y="127675"/>
            <a:ext cx="3264900" cy="1877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it-IT" sz="2000" b="1">
                <a:solidFill>
                  <a:schemeClr val="lt1"/>
                </a:solidFill>
                <a:latin typeface="Calibri" panose="020F0502020204030204"/>
                <a:ea typeface="Calibri" panose="020F0502020204030204"/>
                <a:cs typeface="Calibri" panose="020F0502020204030204"/>
                <a:sym typeface="Calibri" panose="020F0502020204030204"/>
              </a:rPr>
              <a:t>ERASMUS+</a:t>
            </a:r>
            <a:endParaRPr sz="2000" b="1">
              <a:solidFill>
                <a:schemeClr val="lt1"/>
              </a:solidFill>
              <a:latin typeface="Calibri" panose="020F0502020204030204"/>
              <a:ea typeface="Calibri" panose="020F0502020204030204"/>
              <a:cs typeface="Calibri" panose="020F0502020204030204"/>
              <a:sym typeface="Calibri" panose="020F0502020204030204"/>
            </a:endParaRPr>
          </a:p>
          <a:p>
            <a:pPr marL="0" lvl="0" indent="0" algn="l" rtl="0">
              <a:spcBef>
                <a:spcPts val="0"/>
              </a:spcBef>
              <a:spcAft>
                <a:spcPts val="0"/>
              </a:spcAft>
              <a:buNone/>
            </a:pPr>
            <a:r>
              <a:rPr lang="it-IT" sz="1800" b="1">
                <a:solidFill>
                  <a:schemeClr val="lt1"/>
                </a:solidFill>
                <a:latin typeface="Calibri" panose="020F0502020204030204"/>
                <a:ea typeface="Calibri" panose="020F0502020204030204"/>
                <a:cs typeface="Calibri" panose="020F0502020204030204"/>
                <a:sym typeface="Calibri" panose="020F0502020204030204"/>
              </a:rPr>
              <a:t>TEACHERS</a:t>
            </a:r>
            <a:r>
              <a:rPr lang="it-IT" sz="1800">
                <a:solidFill>
                  <a:schemeClr val="lt1"/>
                </a:solidFill>
                <a:latin typeface="Calibri" panose="020F0502020204030204"/>
                <a:ea typeface="Calibri" panose="020F0502020204030204"/>
                <a:cs typeface="Calibri" panose="020F0502020204030204"/>
                <a:sym typeface="Calibri" panose="020F0502020204030204"/>
              </a:rPr>
              <a:t>:</a:t>
            </a:r>
            <a:endParaRPr sz="1800">
              <a:solidFill>
                <a:schemeClr val="lt1"/>
              </a:solidFill>
              <a:latin typeface="Calibri" panose="020F0502020204030204"/>
              <a:ea typeface="Calibri" panose="020F0502020204030204"/>
              <a:cs typeface="Calibri" panose="020F0502020204030204"/>
              <a:sym typeface="Calibri" panose="020F0502020204030204"/>
            </a:endParaRPr>
          </a:p>
          <a:p>
            <a:pPr marL="457200" lvl="0" indent="-342900" algn="l" rtl="0">
              <a:spcBef>
                <a:spcPts val="0"/>
              </a:spcBef>
              <a:spcAft>
                <a:spcPts val="0"/>
              </a:spcAft>
              <a:buClr>
                <a:schemeClr val="lt1"/>
              </a:buClr>
              <a:buSzPts val="1800"/>
              <a:buFont typeface="Calibri" panose="020F0502020204030204"/>
              <a:buAutoNum type="arabicParenR"/>
            </a:pPr>
            <a:r>
              <a:rPr lang="it-IT" sz="1800">
                <a:solidFill>
                  <a:schemeClr val="lt1"/>
                </a:solidFill>
                <a:latin typeface="Calibri" panose="020F0502020204030204"/>
                <a:ea typeface="Calibri" panose="020F0502020204030204"/>
                <a:cs typeface="Calibri" panose="020F0502020204030204"/>
                <a:sym typeface="Calibri" panose="020F0502020204030204"/>
              </a:rPr>
              <a:t>BELLARDITA GRAZIA</a:t>
            </a:r>
            <a:endParaRPr sz="1800">
              <a:solidFill>
                <a:schemeClr val="lt1"/>
              </a:solidFill>
              <a:latin typeface="Calibri" panose="020F0502020204030204"/>
              <a:ea typeface="Calibri" panose="020F0502020204030204"/>
              <a:cs typeface="Calibri" panose="020F0502020204030204"/>
              <a:sym typeface="Calibri" panose="020F0502020204030204"/>
            </a:endParaRPr>
          </a:p>
          <a:p>
            <a:pPr marL="457200" lvl="0" indent="-342900" algn="l" rtl="0">
              <a:spcBef>
                <a:spcPts val="0"/>
              </a:spcBef>
              <a:spcAft>
                <a:spcPts val="0"/>
              </a:spcAft>
              <a:buClr>
                <a:schemeClr val="lt1"/>
              </a:buClr>
              <a:buSzPts val="1800"/>
              <a:buFont typeface="Calibri" panose="020F0502020204030204"/>
              <a:buAutoNum type="arabicParenR"/>
            </a:pPr>
            <a:r>
              <a:rPr lang="it-IT" sz="1800">
                <a:solidFill>
                  <a:schemeClr val="lt1"/>
                </a:solidFill>
                <a:latin typeface="Calibri" panose="020F0502020204030204"/>
                <a:ea typeface="Calibri" panose="020F0502020204030204"/>
                <a:cs typeface="Calibri" panose="020F0502020204030204"/>
                <a:sym typeface="Calibri" panose="020F0502020204030204"/>
              </a:rPr>
              <a:t>DI MICELI LUCIA</a:t>
            </a:r>
            <a:endParaRPr sz="1800">
              <a:solidFill>
                <a:schemeClr val="lt1"/>
              </a:solidFill>
              <a:latin typeface="Calibri" panose="020F0502020204030204"/>
              <a:ea typeface="Calibri" panose="020F0502020204030204"/>
              <a:cs typeface="Calibri" panose="020F0502020204030204"/>
              <a:sym typeface="Calibri" panose="020F0502020204030204"/>
            </a:endParaRPr>
          </a:p>
          <a:p>
            <a:pPr marL="457200" lvl="0" indent="-342900" algn="l" rtl="0">
              <a:spcBef>
                <a:spcPts val="0"/>
              </a:spcBef>
              <a:spcAft>
                <a:spcPts val="0"/>
              </a:spcAft>
              <a:buClr>
                <a:schemeClr val="lt1"/>
              </a:buClr>
              <a:buSzPts val="1800"/>
              <a:buFont typeface="Calibri" panose="020F0502020204030204"/>
              <a:buAutoNum type="arabicParenR"/>
            </a:pPr>
            <a:r>
              <a:rPr lang="it-IT" sz="1800">
                <a:solidFill>
                  <a:schemeClr val="lt1"/>
                </a:solidFill>
                <a:latin typeface="Calibri" panose="020F0502020204030204"/>
                <a:ea typeface="Calibri" panose="020F0502020204030204"/>
                <a:cs typeface="Calibri" panose="020F0502020204030204"/>
                <a:sym typeface="Calibri" panose="020F0502020204030204"/>
              </a:rPr>
              <a:t>LA NEVE MARIA</a:t>
            </a:r>
            <a:endParaRPr sz="1800">
              <a:solidFill>
                <a:schemeClr val="lt1"/>
              </a:solidFill>
              <a:latin typeface="Calibri" panose="020F0502020204030204"/>
              <a:ea typeface="Calibri" panose="020F0502020204030204"/>
              <a:cs typeface="Calibri" panose="020F0502020204030204"/>
              <a:sym typeface="Calibri" panose="020F0502020204030204"/>
            </a:endParaRPr>
          </a:p>
          <a:p>
            <a:pPr marL="457200" lvl="0" indent="-342900" algn="l" rtl="0">
              <a:spcBef>
                <a:spcPts val="0"/>
              </a:spcBef>
              <a:spcAft>
                <a:spcPts val="0"/>
              </a:spcAft>
              <a:buClr>
                <a:schemeClr val="lt1"/>
              </a:buClr>
              <a:buSzPts val="1800"/>
              <a:buFont typeface="Calibri" panose="020F0502020204030204"/>
              <a:buAutoNum type="arabicParenR"/>
            </a:pPr>
            <a:r>
              <a:rPr lang="it-IT" sz="1800">
                <a:solidFill>
                  <a:schemeClr val="lt1"/>
                </a:solidFill>
                <a:latin typeface="Calibri" panose="020F0502020204030204"/>
                <a:ea typeface="Calibri" panose="020F0502020204030204"/>
                <a:cs typeface="Calibri" panose="020F0502020204030204"/>
                <a:sym typeface="Calibri" panose="020F0502020204030204"/>
              </a:rPr>
              <a:t>TIRRITO DEBORA MARIA</a:t>
            </a: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202" name="Google Shape;202;g24835449523_0_0"/>
          <p:cNvSpPr txBox="1"/>
          <p:nvPr/>
        </p:nvSpPr>
        <p:spPr>
          <a:xfrm>
            <a:off x="3629650" y="158425"/>
            <a:ext cx="2954700" cy="1816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it-IT" sz="1800" b="1">
                <a:solidFill>
                  <a:schemeClr val="lt1"/>
                </a:solidFill>
                <a:latin typeface="Calibri" panose="020F0502020204030204"/>
                <a:ea typeface="Calibri" panose="020F0502020204030204"/>
                <a:cs typeface="Calibri" panose="020F0502020204030204"/>
                <a:sym typeface="Calibri" panose="020F0502020204030204"/>
              </a:rPr>
              <a:t>PUPILS</a:t>
            </a:r>
            <a:r>
              <a:rPr lang="it-IT" sz="2100" b="1">
                <a:solidFill>
                  <a:schemeClr val="lt1"/>
                </a:solidFill>
                <a:latin typeface="Calibri" panose="020F0502020204030204"/>
                <a:ea typeface="Calibri" panose="020F0502020204030204"/>
                <a:cs typeface="Calibri" panose="020F0502020204030204"/>
                <a:sym typeface="Calibri" panose="020F0502020204030204"/>
              </a:rPr>
              <a:t>:</a:t>
            </a:r>
            <a:endParaRPr sz="2100" b="1">
              <a:solidFill>
                <a:schemeClr val="lt1"/>
              </a:solidFill>
              <a:latin typeface="Calibri" panose="020F0502020204030204"/>
              <a:ea typeface="Calibri" panose="020F0502020204030204"/>
              <a:cs typeface="Calibri" panose="020F0502020204030204"/>
              <a:sym typeface="Calibri" panose="020F0502020204030204"/>
            </a:endParaRPr>
          </a:p>
          <a:p>
            <a:pPr marL="457200" lvl="0" indent="-336550" algn="l" rtl="0">
              <a:spcBef>
                <a:spcPts val="0"/>
              </a:spcBef>
              <a:spcAft>
                <a:spcPts val="0"/>
              </a:spcAft>
              <a:buClr>
                <a:schemeClr val="lt1"/>
              </a:buClr>
              <a:buSzPts val="1700"/>
              <a:buFont typeface="Calibri" panose="020F0502020204030204"/>
              <a:buAutoNum type="arabicParenR"/>
            </a:pPr>
            <a:r>
              <a:rPr lang="it-IT" sz="1700">
                <a:solidFill>
                  <a:schemeClr val="lt1"/>
                </a:solidFill>
                <a:latin typeface="Calibri" panose="020F0502020204030204"/>
                <a:ea typeface="Calibri" panose="020F0502020204030204"/>
                <a:cs typeface="Calibri" panose="020F0502020204030204"/>
                <a:sym typeface="Calibri" panose="020F0502020204030204"/>
              </a:rPr>
              <a:t>CONIGLIO DANIELE</a:t>
            </a:r>
            <a:endParaRPr sz="1700">
              <a:solidFill>
                <a:schemeClr val="lt1"/>
              </a:solidFill>
              <a:latin typeface="Calibri" panose="020F0502020204030204"/>
              <a:ea typeface="Calibri" panose="020F0502020204030204"/>
              <a:cs typeface="Calibri" panose="020F0502020204030204"/>
              <a:sym typeface="Calibri" panose="020F0502020204030204"/>
            </a:endParaRPr>
          </a:p>
          <a:p>
            <a:pPr marL="457200" lvl="0" indent="-336550" algn="l" rtl="0">
              <a:spcBef>
                <a:spcPts val="0"/>
              </a:spcBef>
              <a:spcAft>
                <a:spcPts val="0"/>
              </a:spcAft>
              <a:buClr>
                <a:schemeClr val="lt1"/>
              </a:buClr>
              <a:buSzPts val="1700"/>
              <a:buFont typeface="Calibri" panose="020F0502020204030204"/>
              <a:buAutoNum type="arabicParenR"/>
            </a:pPr>
            <a:r>
              <a:rPr lang="it-IT" sz="1700">
                <a:solidFill>
                  <a:schemeClr val="lt1"/>
                </a:solidFill>
                <a:latin typeface="Calibri" panose="020F0502020204030204"/>
                <a:ea typeface="Calibri" panose="020F0502020204030204"/>
                <a:cs typeface="Calibri" panose="020F0502020204030204"/>
                <a:sym typeface="Calibri" panose="020F0502020204030204"/>
              </a:rPr>
              <a:t>FERRANTELLO GIUSEPPE</a:t>
            </a:r>
            <a:endParaRPr sz="1700">
              <a:solidFill>
                <a:schemeClr val="lt1"/>
              </a:solidFill>
              <a:latin typeface="Calibri" panose="020F0502020204030204"/>
              <a:ea typeface="Calibri" panose="020F0502020204030204"/>
              <a:cs typeface="Calibri" panose="020F0502020204030204"/>
              <a:sym typeface="Calibri" panose="020F0502020204030204"/>
            </a:endParaRPr>
          </a:p>
          <a:p>
            <a:pPr marL="457200" lvl="0" indent="-336550" algn="l" rtl="0">
              <a:spcBef>
                <a:spcPts val="0"/>
              </a:spcBef>
              <a:spcAft>
                <a:spcPts val="0"/>
              </a:spcAft>
              <a:buClr>
                <a:schemeClr val="lt1"/>
              </a:buClr>
              <a:buSzPts val="1700"/>
              <a:buFont typeface="Calibri" panose="020F0502020204030204"/>
              <a:buAutoNum type="arabicParenR"/>
            </a:pPr>
            <a:r>
              <a:rPr lang="it-IT" sz="1700">
                <a:solidFill>
                  <a:schemeClr val="lt1"/>
                </a:solidFill>
                <a:latin typeface="Calibri" panose="020F0502020204030204"/>
                <a:ea typeface="Calibri" panose="020F0502020204030204"/>
                <a:cs typeface="Calibri" panose="020F0502020204030204"/>
                <a:sym typeface="Calibri" panose="020F0502020204030204"/>
              </a:rPr>
              <a:t>MACALUSO SALVATORE</a:t>
            </a:r>
            <a:endParaRPr sz="1700">
              <a:solidFill>
                <a:schemeClr val="lt1"/>
              </a:solidFill>
              <a:latin typeface="Calibri" panose="020F0502020204030204"/>
              <a:ea typeface="Calibri" panose="020F0502020204030204"/>
              <a:cs typeface="Calibri" panose="020F0502020204030204"/>
              <a:sym typeface="Calibri" panose="020F0502020204030204"/>
            </a:endParaRPr>
          </a:p>
          <a:p>
            <a:pPr marL="457200" lvl="0" indent="-336550" algn="l" rtl="0">
              <a:spcBef>
                <a:spcPts val="0"/>
              </a:spcBef>
              <a:spcAft>
                <a:spcPts val="0"/>
              </a:spcAft>
              <a:buClr>
                <a:schemeClr val="lt1"/>
              </a:buClr>
              <a:buSzPts val="1700"/>
              <a:buFont typeface="Calibri" panose="020F0502020204030204"/>
              <a:buAutoNum type="arabicParenR"/>
            </a:pPr>
            <a:r>
              <a:rPr lang="it-IT" sz="1700">
                <a:solidFill>
                  <a:schemeClr val="lt1"/>
                </a:solidFill>
                <a:latin typeface="Calibri" panose="020F0502020204030204"/>
                <a:ea typeface="Calibri" panose="020F0502020204030204"/>
                <a:cs typeface="Calibri" panose="020F0502020204030204"/>
                <a:sym typeface="Calibri" panose="020F0502020204030204"/>
              </a:rPr>
              <a:t>RIINA GIUSEPPE</a:t>
            </a:r>
            <a:endParaRPr sz="1700">
              <a:solidFill>
                <a:schemeClr val="lt1"/>
              </a:solidFill>
              <a:latin typeface="Calibri" panose="020F0502020204030204"/>
              <a:ea typeface="Calibri" panose="020F0502020204030204"/>
              <a:cs typeface="Calibri" panose="020F0502020204030204"/>
              <a:sym typeface="Calibri" panose="020F0502020204030204"/>
            </a:endParaRPr>
          </a:p>
          <a:p>
            <a:pPr marL="457200" lvl="0" indent="-336550" algn="l" rtl="0">
              <a:spcBef>
                <a:spcPts val="0"/>
              </a:spcBef>
              <a:spcAft>
                <a:spcPts val="0"/>
              </a:spcAft>
              <a:buClr>
                <a:schemeClr val="lt1"/>
              </a:buClr>
              <a:buSzPts val="1700"/>
              <a:buFont typeface="Calibri" panose="020F0502020204030204"/>
              <a:buAutoNum type="arabicParenR"/>
            </a:pPr>
            <a:r>
              <a:rPr lang="it-IT" sz="1700">
                <a:solidFill>
                  <a:schemeClr val="lt1"/>
                </a:solidFill>
                <a:latin typeface="Calibri" panose="020F0502020204030204"/>
                <a:ea typeface="Calibri" panose="020F0502020204030204"/>
                <a:cs typeface="Calibri" panose="020F0502020204030204"/>
                <a:sym typeface="Calibri" panose="020F0502020204030204"/>
              </a:rPr>
              <a:t>VERGA EMANUEL</a:t>
            </a:r>
            <a:endParaRPr sz="1700">
              <a:solidFill>
                <a:schemeClr val="lt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sld>
</file>

<file path=ppt/theme/theme1.xml><?xml version="1.0" encoding="utf-8"?>
<a:theme xmlns:a="http://schemas.openxmlformats.org/drawingml/2006/main" name="Tema di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7194</Words>
  <Application>WPS Presentation</Application>
  <PresentationFormat/>
  <Paragraphs>101</Paragraphs>
  <Slides>11</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11</vt:i4>
      </vt:variant>
    </vt:vector>
  </HeadingPairs>
  <TitlesOfParts>
    <vt:vector size="21" baseType="lpstr">
      <vt:lpstr>Arial</vt:lpstr>
      <vt:lpstr>SimSun</vt:lpstr>
      <vt:lpstr>Wingdings</vt:lpstr>
      <vt:lpstr>Arial</vt:lpstr>
      <vt:lpstr>Calibri</vt:lpstr>
      <vt:lpstr>Libre Franklin</vt:lpstr>
      <vt:lpstr>Alfa Slab One</vt:lpstr>
      <vt:lpstr>Microsoft YaHei</vt:lpstr>
      <vt:lpstr>Arial Unicode MS</vt:lpstr>
      <vt:lpstr>Tema di Office</vt:lpstr>
      <vt:lpstr>G. Vasi  CORLEONE (PA)</vt:lpstr>
      <vt:lpstr>PowerPoint 演示文稿</vt:lpstr>
      <vt:lpstr>PowerPoint 演示文稿</vt:lpstr>
      <vt:lpstr>"Animosa Civitas", title conferred on it by Charles V on the occasion of his visit to Corleone on 12/01/1556, was always at the forefront of all the wars that were fought in Sicily. It is not easy to go back to the origins, perhaps, because Corleone had various settlements since the most modest human groups were formed on the island. The various presences of these peoples: Sicani, Elimi, Phoenicians have been confirmed by the archaeological finds found.</vt:lpstr>
      <vt:lpstr>   At the entrance to Corleone, the immediate impact is with its "twin" fortresses the Sottana, to the west, and the Soprana, to the east, on which the Saracen Tower stands. In the town you can admire the Chiaramonte portals of the Palaces and Churches of Via Cammarata and Firmaturi, the Baroque facades of the Churches and Palaces of Via S. Martino, the various bronze sculptures (statues and doors of Palaces and Churches) works by the Corleonese Biagio Governali. Along the Via Bentivegna it is possible to admire the various "murals" depicting places and traditions of Corleone.</vt:lpstr>
      <vt:lpstr>Our school </vt:lpstr>
      <vt:lpstr>SICILIAN MUSIC AND FOLKLORE</vt:lpstr>
      <vt:lpstr>TATARATA’</vt:lpstr>
      <vt:lpstr>TARANTELLA</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Scuola Secondaria di Primo Grado G. Vasi  CORLEONE (PA)</dc:title>
  <dc:creator>Utente Windows</dc:creator>
  <cp:lastModifiedBy>Debora Tirrito</cp:lastModifiedBy>
  <cp:revision>2</cp:revision>
  <dcterms:created xsi:type="dcterms:W3CDTF">2023-05-21T22:57:00Z</dcterms:created>
  <dcterms:modified xsi:type="dcterms:W3CDTF">2023-05-24T16:02:37Z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E8EA674654234DBD9EEF10384A875474</vt:lpwstr>
  </property>
  <property fmtid="{D5CDD505-2E9C-101B-9397-08002B2CF9AE}" pid="3" name="KSOProductBuildVer">
    <vt:lpwstr>1033-11.2.0.11537</vt:lpwstr>
  </property>
</Properties>
</file>